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77" r:id="rId6"/>
    <p:sldId id="272" r:id="rId7"/>
    <p:sldId id="271" r:id="rId8"/>
    <p:sldId id="273" r:id="rId9"/>
    <p:sldId id="274" r:id="rId10"/>
    <p:sldId id="275" r:id="rId11"/>
    <p:sldId id="262" r:id="rId12"/>
    <p:sldId id="263" r:id="rId13"/>
    <p:sldId id="265" r:id="rId14"/>
    <p:sldId id="266" r:id="rId15"/>
    <p:sldId id="268" r:id="rId16"/>
    <p:sldId id="285" r:id="rId17"/>
    <p:sldId id="282" r:id="rId18"/>
    <p:sldId id="278" r:id="rId19"/>
    <p:sldId id="286" r:id="rId20"/>
    <p:sldId id="264" r:id="rId21"/>
    <p:sldId id="283" r:id="rId22"/>
    <p:sldId id="284" r:id="rId23"/>
    <p:sldId id="279" r:id="rId24"/>
    <p:sldId id="280" r:id="rId25"/>
    <p:sldId id="269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01" autoAdjust="0"/>
    <p:restoredTop sz="94494" autoAdjust="0"/>
  </p:normalViewPr>
  <p:slideViewPr>
    <p:cSldViewPr>
      <p:cViewPr>
        <p:scale>
          <a:sx n="70" d="100"/>
          <a:sy n="70" d="100"/>
        </p:scale>
        <p:origin x="-115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2E96C9-2F8C-496B-84DE-FBEA8D755CA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B0F86BAC-86C1-4C60-B5CC-5066737C1BB3}">
      <dgm:prSet phldrT="[Texto]"/>
      <dgm:spPr/>
      <dgm:t>
        <a:bodyPr/>
        <a:lstStyle/>
        <a:p>
          <a:r>
            <a:rPr lang="pt-BR"/>
            <a:t>Particionamento</a:t>
          </a:r>
        </a:p>
      </dgm:t>
    </dgm:pt>
    <dgm:pt modelId="{8A4620D3-184B-474C-9982-6F7A86AB3E83}" type="parTrans" cxnId="{E0813DCE-A6DA-487C-A842-8A29BE897B11}">
      <dgm:prSet/>
      <dgm:spPr/>
      <dgm:t>
        <a:bodyPr/>
        <a:lstStyle/>
        <a:p>
          <a:endParaRPr lang="pt-BR"/>
        </a:p>
      </dgm:t>
    </dgm:pt>
    <dgm:pt modelId="{E4CB585C-B5FF-42BA-BE8F-60F5728AF47C}" type="sibTrans" cxnId="{E0813DCE-A6DA-487C-A842-8A29BE897B11}">
      <dgm:prSet/>
      <dgm:spPr/>
      <dgm:t>
        <a:bodyPr/>
        <a:lstStyle/>
        <a:p>
          <a:endParaRPr lang="pt-BR"/>
        </a:p>
      </dgm:t>
    </dgm:pt>
    <dgm:pt modelId="{700B08DB-F302-437E-814E-3749689DA596}">
      <dgm:prSet phldrT="[Texto]"/>
      <dgm:spPr/>
      <dgm:t>
        <a:bodyPr/>
        <a:lstStyle/>
        <a:p>
          <a:r>
            <a:rPr lang="pt-BR" dirty="0"/>
            <a:t>Predição </a:t>
          </a:r>
          <a:r>
            <a:rPr lang="pt-BR" dirty="0" err="1"/>
            <a:t>Intra</a:t>
          </a:r>
          <a:r>
            <a:rPr lang="pt-BR" dirty="0"/>
            <a:t>/Inter</a:t>
          </a:r>
        </a:p>
      </dgm:t>
    </dgm:pt>
    <dgm:pt modelId="{016CAF46-DAE1-4866-95E9-91DB77C2875A}" type="parTrans" cxnId="{2BFBA1E0-8394-4EF6-9E06-9C1858C5E6AF}">
      <dgm:prSet/>
      <dgm:spPr/>
      <dgm:t>
        <a:bodyPr/>
        <a:lstStyle/>
        <a:p>
          <a:endParaRPr lang="pt-BR"/>
        </a:p>
      </dgm:t>
    </dgm:pt>
    <dgm:pt modelId="{10A82502-38E5-489B-A81E-2A54E8F84929}" type="sibTrans" cxnId="{2BFBA1E0-8394-4EF6-9E06-9C1858C5E6AF}">
      <dgm:prSet/>
      <dgm:spPr/>
      <dgm:t>
        <a:bodyPr/>
        <a:lstStyle/>
        <a:p>
          <a:endParaRPr lang="pt-BR"/>
        </a:p>
      </dgm:t>
    </dgm:pt>
    <dgm:pt modelId="{F568B8D2-FC49-4BD6-BD15-F01757A54224}">
      <dgm:prSet phldrT="[Texto]"/>
      <dgm:spPr/>
      <dgm:t>
        <a:bodyPr/>
        <a:lstStyle/>
        <a:p>
          <a:r>
            <a:rPr lang="pt-BR" dirty="0"/>
            <a:t>Entropia</a:t>
          </a:r>
        </a:p>
      </dgm:t>
    </dgm:pt>
    <dgm:pt modelId="{C5AA4795-67B5-40CC-99F3-FA32A32232B8}" type="parTrans" cxnId="{62A6C800-C7FE-4FCE-B239-A39B1A1A8851}">
      <dgm:prSet/>
      <dgm:spPr/>
      <dgm:t>
        <a:bodyPr/>
        <a:lstStyle/>
        <a:p>
          <a:endParaRPr lang="pt-BR"/>
        </a:p>
      </dgm:t>
    </dgm:pt>
    <dgm:pt modelId="{7927B84E-20A0-41E6-949D-CEB18904A641}" type="sibTrans" cxnId="{62A6C800-C7FE-4FCE-B239-A39B1A1A8851}">
      <dgm:prSet/>
      <dgm:spPr/>
      <dgm:t>
        <a:bodyPr/>
        <a:lstStyle/>
        <a:p>
          <a:endParaRPr lang="pt-BR"/>
        </a:p>
      </dgm:t>
    </dgm:pt>
    <dgm:pt modelId="{1C7C7E15-ED13-40A5-89D3-FC1C16B8B5DB}">
      <dgm:prSet phldrT="[Texto]"/>
      <dgm:spPr/>
      <dgm:t>
        <a:bodyPr/>
        <a:lstStyle/>
        <a:p>
          <a:r>
            <a:rPr lang="pt-BR" dirty="0"/>
            <a:t>Codificação Residual</a:t>
          </a:r>
        </a:p>
      </dgm:t>
    </dgm:pt>
    <dgm:pt modelId="{756D820F-D851-441C-B436-23CA1476CF6F}" type="sibTrans" cxnId="{BE5CD823-6158-4C14-9D0C-0B88E654B618}">
      <dgm:prSet/>
      <dgm:spPr/>
      <dgm:t>
        <a:bodyPr/>
        <a:lstStyle/>
        <a:p>
          <a:endParaRPr lang="pt-BR"/>
        </a:p>
      </dgm:t>
    </dgm:pt>
    <dgm:pt modelId="{3125D9C9-3014-4766-A13F-EE0B97B213F8}" type="parTrans" cxnId="{BE5CD823-6158-4C14-9D0C-0B88E654B618}">
      <dgm:prSet/>
      <dgm:spPr/>
      <dgm:t>
        <a:bodyPr/>
        <a:lstStyle/>
        <a:p>
          <a:endParaRPr lang="pt-BR"/>
        </a:p>
      </dgm:t>
    </dgm:pt>
    <dgm:pt modelId="{D25733B9-F121-4A27-80C2-0EEA97F92C50}" type="pres">
      <dgm:prSet presAssocID="{192E96C9-2F8C-496B-84DE-FBEA8D755CAD}" presName="Name0" presStyleCnt="0">
        <dgm:presLayoutVars>
          <dgm:dir/>
          <dgm:resizeHandles val="exact"/>
        </dgm:presLayoutVars>
      </dgm:prSet>
      <dgm:spPr/>
    </dgm:pt>
    <dgm:pt modelId="{AC11AFC3-3A58-4F2D-9C9F-B3CF8545F407}" type="pres">
      <dgm:prSet presAssocID="{B0F86BAC-86C1-4C60-B5CC-5066737C1B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F183C-A57A-4BE6-A96C-861F41C8E131}" type="pres">
      <dgm:prSet presAssocID="{E4CB585C-B5FF-42BA-BE8F-60F5728AF47C}" presName="sibTrans" presStyleLbl="sibTrans2D1" presStyleIdx="0" presStyleCnt="3"/>
      <dgm:spPr/>
      <dgm:t>
        <a:bodyPr/>
        <a:lstStyle/>
        <a:p>
          <a:endParaRPr lang="pt-BR"/>
        </a:p>
      </dgm:t>
    </dgm:pt>
    <dgm:pt modelId="{23F8A657-DA2A-4C15-9B77-920CE10B2E51}" type="pres">
      <dgm:prSet presAssocID="{E4CB585C-B5FF-42BA-BE8F-60F5728AF47C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22E215A8-C2BB-4CCF-9AC0-A49EE9681BFD}" type="pres">
      <dgm:prSet presAssocID="{700B08DB-F302-437E-814E-3749689DA59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034785C-EA94-4866-8274-0194ADEE02B3}" type="pres">
      <dgm:prSet presAssocID="{10A82502-38E5-489B-A81E-2A54E8F84929}" presName="sibTrans" presStyleLbl="sibTrans2D1" presStyleIdx="1" presStyleCnt="3"/>
      <dgm:spPr/>
      <dgm:t>
        <a:bodyPr/>
        <a:lstStyle/>
        <a:p>
          <a:endParaRPr lang="pt-BR"/>
        </a:p>
      </dgm:t>
    </dgm:pt>
    <dgm:pt modelId="{135B3538-6C60-4A64-ACF2-5B4BDF81AB14}" type="pres">
      <dgm:prSet presAssocID="{10A82502-38E5-489B-A81E-2A54E8F84929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59BE9963-ED2B-458E-A4FE-5D63551B8223}" type="pres">
      <dgm:prSet presAssocID="{1C7C7E15-ED13-40A5-89D3-FC1C16B8B5D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81F5AC-1CA8-4979-8051-E2C2BB3DB702}" type="pres">
      <dgm:prSet presAssocID="{756D820F-D851-441C-B436-23CA1476CF6F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9F2AB8A-F7A5-4787-A9F6-4C2B700A076D}" type="pres">
      <dgm:prSet presAssocID="{756D820F-D851-441C-B436-23CA1476CF6F}" presName="connectorText" presStyleLbl="sibTrans2D1" presStyleIdx="2" presStyleCnt="3"/>
      <dgm:spPr/>
      <dgm:t>
        <a:bodyPr/>
        <a:lstStyle/>
        <a:p>
          <a:endParaRPr lang="pt-BR"/>
        </a:p>
      </dgm:t>
    </dgm:pt>
    <dgm:pt modelId="{82CE8CF5-B256-4320-9E27-66E672BA72EA}" type="pres">
      <dgm:prSet presAssocID="{F568B8D2-FC49-4BD6-BD15-F01757A5422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B90290-B1EF-4D17-838C-D59D7B2A7C22}" type="presOf" srcId="{10A82502-38E5-489B-A81E-2A54E8F84929}" destId="{135B3538-6C60-4A64-ACF2-5B4BDF81AB14}" srcOrd="1" destOrd="0" presId="urn:microsoft.com/office/officeart/2005/8/layout/process1"/>
    <dgm:cxn modelId="{2BFBA1E0-8394-4EF6-9E06-9C1858C5E6AF}" srcId="{192E96C9-2F8C-496B-84DE-FBEA8D755CAD}" destId="{700B08DB-F302-437E-814E-3749689DA596}" srcOrd="1" destOrd="0" parTransId="{016CAF46-DAE1-4866-95E9-91DB77C2875A}" sibTransId="{10A82502-38E5-489B-A81E-2A54E8F84929}"/>
    <dgm:cxn modelId="{645611EE-E6A5-4944-B2AA-CDF1759C0572}" type="presOf" srcId="{1C7C7E15-ED13-40A5-89D3-FC1C16B8B5DB}" destId="{59BE9963-ED2B-458E-A4FE-5D63551B8223}" srcOrd="0" destOrd="0" presId="urn:microsoft.com/office/officeart/2005/8/layout/process1"/>
    <dgm:cxn modelId="{5F85B2CB-C083-4921-A3EF-2EC9C25382B0}" type="presOf" srcId="{756D820F-D851-441C-B436-23CA1476CF6F}" destId="{9481F5AC-1CA8-4979-8051-E2C2BB3DB702}" srcOrd="0" destOrd="0" presId="urn:microsoft.com/office/officeart/2005/8/layout/process1"/>
    <dgm:cxn modelId="{CB3A0D5C-3A8A-45DD-B454-F8871FAB7037}" type="presOf" srcId="{10A82502-38E5-489B-A81E-2A54E8F84929}" destId="{B034785C-EA94-4866-8274-0194ADEE02B3}" srcOrd="0" destOrd="0" presId="urn:microsoft.com/office/officeart/2005/8/layout/process1"/>
    <dgm:cxn modelId="{E0813DCE-A6DA-487C-A842-8A29BE897B11}" srcId="{192E96C9-2F8C-496B-84DE-FBEA8D755CAD}" destId="{B0F86BAC-86C1-4C60-B5CC-5066737C1BB3}" srcOrd="0" destOrd="0" parTransId="{8A4620D3-184B-474C-9982-6F7A86AB3E83}" sibTransId="{E4CB585C-B5FF-42BA-BE8F-60F5728AF47C}"/>
    <dgm:cxn modelId="{7B7662CC-A7A0-4C95-BB0F-B6F2E07B55CB}" type="presOf" srcId="{B0F86BAC-86C1-4C60-B5CC-5066737C1BB3}" destId="{AC11AFC3-3A58-4F2D-9C9F-B3CF8545F407}" srcOrd="0" destOrd="0" presId="urn:microsoft.com/office/officeart/2005/8/layout/process1"/>
    <dgm:cxn modelId="{B751A063-9DB6-47B4-B6A7-03938D7A2F16}" type="presOf" srcId="{E4CB585C-B5FF-42BA-BE8F-60F5728AF47C}" destId="{23F8A657-DA2A-4C15-9B77-920CE10B2E51}" srcOrd="1" destOrd="0" presId="urn:microsoft.com/office/officeart/2005/8/layout/process1"/>
    <dgm:cxn modelId="{81E3D2D8-936A-491F-AD00-9136DE65EFB7}" type="presOf" srcId="{F568B8D2-FC49-4BD6-BD15-F01757A54224}" destId="{82CE8CF5-B256-4320-9E27-66E672BA72EA}" srcOrd="0" destOrd="0" presId="urn:microsoft.com/office/officeart/2005/8/layout/process1"/>
    <dgm:cxn modelId="{4878A5E6-1338-4D30-A56C-43682B5CF5A1}" type="presOf" srcId="{E4CB585C-B5FF-42BA-BE8F-60F5728AF47C}" destId="{482F183C-A57A-4BE6-A96C-861F41C8E131}" srcOrd="0" destOrd="0" presId="urn:microsoft.com/office/officeart/2005/8/layout/process1"/>
    <dgm:cxn modelId="{DD6F8213-ACD1-45EF-805E-9F47DCBAA287}" type="presOf" srcId="{756D820F-D851-441C-B436-23CA1476CF6F}" destId="{D9F2AB8A-F7A5-4787-A9F6-4C2B700A076D}" srcOrd="1" destOrd="0" presId="urn:microsoft.com/office/officeart/2005/8/layout/process1"/>
    <dgm:cxn modelId="{4A67B563-E43F-450C-99E2-52602E1C4DC9}" type="presOf" srcId="{700B08DB-F302-437E-814E-3749689DA596}" destId="{22E215A8-C2BB-4CCF-9AC0-A49EE9681BFD}" srcOrd="0" destOrd="0" presId="urn:microsoft.com/office/officeart/2005/8/layout/process1"/>
    <dgm:cxn modelId="{71E07ECC-E220-49B1-BCBA-E45B8D62D7B7}" type="presOf" srcId="{192E96C9-2F8C-496B-84DE-FBEA8D755CAD}" destId="{D25733B9-F121-4A27-80C2-0EEA97F92C50}" srcOrd="0" destOrd="0" presId="urn:microsoft.com/office/officeart/2005/8/layout/process1"/>
    <dgm:cxn modelId="{62A6C800-C7FE-4FCE-B239-A39B1A1A8851}" srcId="{192E96C9-2F8C-496B-84DE-FBEA8D755CAD}" destId="{F568B8D2-FC49-4BD6-BD15-F01757A54224}" srcOrd="3" destOrd="0" parTransId="{C5AA4795-67B5-40CC-99F3-FA32A32232B8}" sibTransId="{7927B84E-20A0-41E6-949D-CEB18904A641}"/>
    <dgm:cxn modelId="{BE5CD823-6158-4C14-9D0C-0B88E654B618}" srcId="{192E96C9-2F8C-496B-84DE-FBEA8D755CAD}" destId="{1C7C7E15-ED13-40A5-89D3-FC1C16B8B5DB}" srcOrd="2" destOrd="0" parTransId="{3125D9C9-3014-4766-A13F-EE0B97B213F8}" sibTransId="{756D820F-D851-441C-B436-23CA1476CF6F}"/>
    <dgm:cxn modelId="{A1E8A431-16E5-4900-B57D-0B98552A70AD}" type="presParOf" srcId="{D25733B9-F121-4A27-80C2-0EEA97F92C50}" destId="{AC11AFC3-3A58-4F2D-9C9F-B3CF8545F407}" srcOrd="0" destOrd="0" presId="urn:microsoft.com/office/officeart/2005/8/layout/process1"/>
    <dgm:cxn modelId="{5EDABB75-513E-4736-91B2-4AE7AAECBCB8}" type="presParOf" srcId="{D25733B9-F121-4A27-80C2-0EEA97F92C50}" destId="{482F183C-A57A-4BE6-A96C-861F41C8E131}" srcOrd="1" destOrd="0" presId="urn:microsoft.com/office/officeart/2005/8/layout/process1"/>
    <dgm:cxn modelId="{1328193D-669C-416C-889D-795953427BBA}" type="presParOf" srcId="{482F183C-A57A-4BE6-A96C-861F41C8E131}" destId="{23F8A657-DA2A-4C15-9B77-920CE10B2E51}" srcOrd="0" destOrd="0" presId="urn:microsoft.com/office/officeart/2005/8/layout/process1"/>
    <dgm:cxn modelId="{36C4CCE4-4A94-434F-8D3F-78A044E09A0D}" type="presParOf" srcId="{D25733B9-F121-4A27-80C2-0EEA97F92C50}" destId="{22E215A8-C2BB-4CCF-9AC0-A49EE9681BFD}" srcOrd="2" destOrd="0" presId="urn:microsoft.com/office/officeart/2005/8/layout/process1"/>
    <dgm:cxn modelId="{39B4AEEF-B0BB-4242-B27A-E127546D5821}" type="presParOf" srcId="{D25733B9-F121-4A27-80C2-0EEA97F92C50}" destId="{B034785C-EA94-4866-8274-0194ADEE02B3}" srcOrd="3" destOrd="0" presId="urn:microsoft.com/office/officeart/2005/8/layout/process1"/>
    <dgm:cxn modelId="{1FED3BEA-80B6-443F-AA62-B01DB399AA91}" type="presParOf" srcId="{B034785C-EA94-4866-8274-0194ADEE02B3}" destId="{135B3538-6C60-4A64-ACF2-5B4BDF81AB14}" srcOrd="0" destOrd="0" presId="urn:microsoft.com/office/officeart/2005/8/layout/process1"/>
    <dgm:cxn modelId="{8BE36EB8-9838-4B57-B28C-A9FC6D0A2DA3}" type="presParOf" srcId="{D25733B9-F121-4A27-80C2-0EEA97F92C50}" destId="{59BE9963-ED2B-458E-A4FE-5D63551B8223}" srcOrd="4" destOrd="0" presId="urn:microsoft.com/office/officeart/2005/8/layout/process1"/>
    <dgm:cxn modelId="{92CB918A-20DC-4600-8122-2019BABF770B}" type="presParOf" srcId="{D25733B9-F121-4A27-80C2-0EEA97F92C50}" destId="{9481F5AC-1CA8-4979-8051-E2C2BB3DB702}" srcOrd="5" destOrd="0" presId="urn:microsoft.com/office/officeart/2005/8/layout/process1"/>
    <dgm:cxn modelId="{C8F6B13F-7B5F-4016-B063-322F25992894}" type="presParOf" srcId="{9481F5AC-1CA8-4979-8051-E2C2BB3DB702}" destId="{D9F2AB8A-F7A5-4787-A9F6-4C2B700A076D}" srcOrd="0" destOrd="0" presId="urn:microsoft.com/office/officeart/2005/8/layout/process1"/>
    <dgm:cxn modelId="{F62087DC-8A32-4677-8939-D7080FE69B09}" type="presParOf" srcId="{D25733B9-F121-4A27-80C2-0EEA97F92C50}" destId="{82CE8CF5-B256-4320-9E27-66E672BA72E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2E96C9-2F8C-496B-84DE-FBEA8D755CA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B0F86BAC-86C1-4C60-B5CC-5066737C1BB3}">
      <dgm:prSet phldrT="[Texto]"/>
      <dgm:spPr/>
      <dgm:t>
        <a:bodyPr/>
        <a:lstStyle/>
        <a:p>
          <a:r>
            <a:rPr lang="pt-BR"/>
            <a:t>Particionamento</a:t>
          </a:r>
        </a:p>
      </dgm:t>
    </dgm:pt>
    <dgm:pt modelId="{8A4620D3-184B-474C-9982-6F7A86AB3E83}" type="parTrans" cxnId="{E0813DCE-A6DA-487C-A842-8A29BE897B11}">
      <dgm:prSet/>
      <dgm:spPr/>
      <dgm:t>
        <a:bodyPr/>
        <a:lstStyle/>
        <a:p>
          <a:endParaRPr lang="pt-BR"/>
        </a:p>
      </dgm:t>
    </dgm:pt>
    <dgm:pt modelId="{E4CB585C-B5FF-42BA-BE8F-60F5728AF47C}" type="sibTrans" cxnId="{E0813DCE-A6DA-487C-A842-8A29BE897B11}">
      <dgm:prSet/>
      <dgm:spPr/>
      <dgm:t>
        <a:bodyPr/>
        <a:lstStyle/>
        <a:p>
          <a:endParaRPr lang="pt-BR"/>
        </a:p>
      </dgm:t>
    </dgm:pt>
    <dgm:pt modelId="{700B08DB-F302-437E-814E-3749689DA596}">
      <dgm:prSet phldrT="[Texto]"/>
      <dgm:spPr/>
      <dgm:t>
        <a:bodyPr/>
        <a:lstStyle/>
        <a:p>
          <a:r>
            <a:rPr lang="pt-BR" dirty="0"/>
            <a:t>Predição </a:t>
          </a:r>
          <a:r>
            <a:rPr lang="pt-BR" dirty="0" err="1"/>
            <a:t>Intra</a:t>
          </a:r>
          <a:r>
            <a:rPr lang="pt-BR" dirty="0"/>
            <a:t>/Inter</a:t>
          </a:r>
        </a:p>
      </dgm:t>
    </dgm:pt>
    <dgm:pt modelId="{016CAF46-DAE1-4866-95E9-91DB77C2875A}" type="parTrans" cxnId="{2BFBA1E0-8394-4EF6-9E06-9C1858C5E6AF}">
      <dgm:prSet/>
      <dgm:spPr/>
      <dgm:t>
        <a:bodyPr/>
        <a:lstStyle/>
        <a:p>
          <a:endParaRPr lang="pt-BR"/>
        </a:p>
      </dgm:t>
    </dgm:pt>
    <dgm:pt modelId="{10A82502-38E5-489B-A81E-2A54E8F84929}" type="sibTrans" cxnId="{2BFBA1E0-8394-4EF6-9E06-9C1858C5E6AF}">
      <dgm:prSet/>
      <dgm:spPr/>
      <dgm:t>
        <a:bodyPr/>
        <a:lstStyle/>
        <a:p>
          <a:endParaRPr lang="pt-BR"/>
        </a:p>
      </dgm:t>
    </dgm:pt>
    <dgm:pt modelId="{F568B8D2-FC49-4BD6-BD15-F01757A54224}">
      <dgm:prSet phldrT="[Texto]"/>
      <dgm:spPr/>
      <dgm:t>
        <a:bodyPr/>
        <a:lstStyle/>
        <a:p>
          <a:r>
            <a:rPr lang="pt-BR" dirty="0"/>
            <a:t>Entropia</a:t>
          </a:r>
        </a:p>
      </dgm:t>
    </dgm:pt>
    <dgm:pt modelId="{C5AA4795-67B5-40CC-99F3-FA32A32232B8}" type="parTrans" cxnId="{62A6C800-C7FE-4FCE-B239-A39B1A1A8851}">
      <dgm:prSet/>
      <dgm:spPr/>
      <dgm:t>
        <a:bodyPr/>
        <a:lstStyle/>
        <a:p>
          <a:endParaRPr lang="pt-BR"/>
        </a:p>
      </dgm:t>
    </dgm:pt>
    <dgm:pt modelId="{7927B84E-20A0-41E6-949D-CEB18904A641}" type="sibTrans" cxnId="{62A6C800-C7FE-4FCE-B239-A39B1A1A8851}">
      <dgm:prSet/>
      <dgm:spPr/>
      <dgm:t>
        <a:bodyPr/>
        <a:lstStyle/>
        <a:p>
          <a:endParaRPr lang="pt-BR"/>
        </a:p>
      </dgm:t>
    </dgm:pt>
    <dgm:pt modelId="{1C7C7E15-ED13-40A5-89D3-FC1C16B8B5DB}">
      <dgm:prSet phldrT="[Texto]"/>
      <dgm:spPr/>
      <dgm:t>
        <a:bodyPr/>
        <a:lstStyle/>
        <a:p>
          <a:r>
            <a:rPr lang="pt-BR" dirty="0"/>
            <a:t>Codificação Residual</a:t>
          </a:r>
        </a:p>
      </dgm:t>
    </dgm:pt>
    <dgm:pt modelId="{756D820F-D851-441C-B436-23CA1476CF6F}" type="sibTrans" cxnId="{BE5CD823-6158-4C14-9D0C-0B88E654B618}">
      <dgm:prSet/>
      <dgm:spPr/>
      <dgm:t>
        <a:bodyPr/>
        <a:lstStyle/>
        <a:p>
          <a:endParaRPr lang="pt-BR"/>
        </a:p>
      </dgm:t>
    </dgm:pt>
    <dgm:pt modelId="{3125D9C9-3014-4766-A13F-EE0B97B213F8}" type="parTrans" cxnId="{BE5CD823-6158-4C14-9D0C-0B88E654B618}">
      <dgm:prSet/>
      <dgm:spPr/>
      <dgm:t>
        <a:bodyPr/>
        <a:lstStyle/>
        <a:p>
          <a:endParaRPr lang="pt-BR"/>
        </a:p>
      </dgm:t>
    </dgm:pt>
    <dgm:pt modelId="{D25733B9-F121-4A27-80C2-0EEA97F92C50}" type="pres">
      <dgm:prSet presAssocID="{192E96C9-2F8C-496B-84DE-FBEA8D755CAD}" presName="Name0" presStyleCnt="0">
        <dgm:presLayoutVars>
          <dgm:dir/>
          <dgm:resizeHandles val="exact"/>
        </dgm:presLayoutVars>
      </dgm:prSet>
      <dgm:spPr/>
    </dgm:pt>
    <dgm:pt modelId="{AC11AFC3-3A58-4F2D-9C9F-B3CF8545F407}" type="pres">
      <dgm:prSet presAssocID="{B0F86BAC-86C1-4C60-B5CC-5066737C1B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F183C-A57A-4BE6-A96C-861F41C8E131}" type="pres">
      <dgm:prSet presAssocID="{E4CB585C-B5FF-42BA-BE8F-60F5728AF47C}" presName="sibTrans" presStyleLbl="sibTrans2D1" presStyleIdx="0" presStyleCnt="3"/>
      <dgm:spPr/>
      <dgm:t>
        <a:bodyPr/>
        <a:lstStyle/>
        <a:p>
          <a:endParaRPr lang="pt-BR"/>
        </a:p>
      </dgm:t>
    </dgm:pt>
    <dgm:pt modelId="{23F8A657-DA2A-4C15-9B77-920CE10B2E51}" type="pres">
      <dgm:prSet presAssocID="{E4CB585C-B5FF-42BA-BE8F-60F5728AF47C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22E215A8-C2BB-4CCF-9AC0-A49EE9681BFD}" type="pres">
      <dgm:prSet presAssocID="{700B08DB-F302-437E-814E-3749689DA59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034785C-EA94-4866-8274-0194ADEE02B3}" type="pres">
      <dgm:prSet presAssocID="{10A82502-38E5-489B-A81E-2A54E8F84929}" presName="sibTrans" presStyleLbl="sibTrans2D1" presStyleIdx="1" presStyleCnt="3"/>
      <dgm:spPr/>
      <dgm:t>
        <a:bodyPr/>
        <a:lstStyle/>
        <a:p>
          <a:endParaRPr lang="pt-BR"/>
        </a:p>
      </dgm:t>
    </dgm:pt>
    <dgm:pt modelId="{135B3538-6C60-4A64-ACF2-5B4BDF81AB14}" type="pres">
      <dgm:prSet presAssocID="{10A82502-38E5-489B-A81E-2A54E8F84929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59BE9963-ED2B-458E-A4FE-5D63551B8223}" type="pres">
      <dgm:prSet presAssocID="{1C7C7E15-ED13-40A5-89D3-FC1C16B8B5D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81F5AC-1CA8-4979-8051-E2C2BB3DB702}" type="pres">
      <dgm:prSet presAssocID="{756D820F-D851-441C-B436-23CA1476CF6F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9F2AB8A-F7A5-4787-A9F6-4C2B700A076D}" type="pres">
      <dgm:prSet presAssocID="{756D820F-D851-441C-B436-23CA1476CF6F}" presName="connectorText" presStyleLbl="sibTrans2D1" presStyleIdx="2" presStyleCnt="3"/>
      <dgm:spPr/>
      <dgm:t>
        <a:bodyPr/>
        <a:lstStyle/>
        <a:p>
          <a:endParaRPr lang="pt-BR"/>
        </a:p>
      </dgm:t>
    </dgm:pt>
    <dgm:pt modelId="{82CE8CF5-B256-4320-9E27-66E672BA72EA}" type="pres">
      <dgm:prSet presAssocID="{F568B8D2-FC49-4BD6-BD15-F01757A5422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B90290-B1EF-4D17-838C-D59D7B2A7C22}" type="presOf" srcId="{10A82502-38E5-489B-A81E-2A54E8F84929}" destId="{135B3538-6C60-4A64-ACF2-5B4BDF81AB14}" srcOrd="1" destOrd="0" presId="urn:microsoft.com/office/officeart/2005/8/layout/process1"/>
    <dgm:cxn modelId="{2BFBA1E0-8394-4EF6-9E06-9C1858C5E6AF}" srcId="{192E96C9-2F8C-496B-84DE-FBEA8D755CAD}" destId="{700B08DB-F302-437E-814E-3749689DA596}" srcOrd="1" destOrd="0" parTransId="{016CAF46-DAE1-4866-95E9-91DB77C2875A}" sibTransId="{10A82502-38E5-489B-A81E-2A54E8F84929}"/>
    <dgm:cxn modelId="{645611EE-E6A5-4944-B2AA-CDF1759C0572}" type="presOf" srcId="{1C7C7E15-ED13-40A5-89D3-FC1C16B8B5DB}" destId="{59BE9963-ED2B-458E-A4FE-5D63551B8223}" srcOrd="0" destOrd="0" presId="urn:microsoft.com/office/officeart/2005/8/layout/process1"/>
    <dgm:cxn modelId="{5F85B2CB-C083-4921-A3EF-2EC9C25382B0}" type="presOf" srcId="{756D820F-D851-441C-B436-23CA1476CF6F}" destId="{9481F5AC-1CA8-4979-8051-E2C2BB3DB702}" srcOrd="0" destOrd="0" presId="urn:microsoft.com/office/officeart/2005/8/layout/process1"/>
    <dgm:cxn modelId="{CB3A0D5C-3A8A-45DD-B454-F8871FAB7037}" type="presOf" srcId="{10A82502-38E5-489B-A81E-2A54E8F84929}" destId="{B034785C-EA94-4866-8274-0194ADEE02B3}" srcOrd="0" destOrd="0" presId="urn:microsoft.com/office/officeart/2005/8/layout/process1"/>
    <dgm:cxn modelId="{E0813DCE-A6DA-487C-A842-8A29BE897B11}" srcId="{192E96C9-2F8C-496B-84DE-FBEA8D755CAD}" destId="{B0F86BAC-86C1-4C60-B5CC-5066737C1BB3}" srcOrd="0" destOrd="0" parTransId="{8A4620D3-184B-474C-9982-6F7A86AB3E83}" sibTransId="{E4CB585C-B5FF-42BA-BE8F-60F5728AF47C}"/>
    <dgm:cxn modelId="{7B7662CC-A7A0-4C95-BB0F-B6F2E07B55CB}" type="presOf" srcId="{B0F86BAC-86C1-4C60-B5CC-5066737C1BB3}" destId="{AC11AFC3-3A58-4F2D-9C9F-B3CF8545F407}" srcOrd="0" destOrd="0" presId="urn:microsoft.com/office/officeart/2005/8/layout/process1"/>
    <dgm:cxn modelId="{B751A063-9DB6-47B4-B6A7-03938D7A2F16}" type="presOf" srcId="{E4CB585C-B5FF-42BA-BE8F-60F5728AF47C}" destId="{23F8A657-DA2A-4C15-9B77-920CE10B2E51}" srcOrd="1" destOrd="0" presId="urn:microsoft.com/office/officeart/2005/8/layout/process1"/>
    <dgm:cxn modelId="{81E3D2D8-936A-491F-AD00-9136DE65EFB7}" type="presOf" srcId="{F568B8D2-FC49-4BD6-BD15-F01757A54224}" destId="{82CE8CF5-B256-4320-9E27-66E672BA72EA}" srcOrd="0" destOrd="0" presId="urn:microsoft.com/office/officeart/2005/8/layout/process1"/>
    <dgm:cxn modelId="{4878A5E6-1338-4D30-A56C-43682B5CF5A1}" type="presOf" srcId="{E4CB585C-B5FF-42BA-BE8F-60F5728AF47C}" destId="{482F183C-A57A-4BE6-A96C-861F41C8E131}" srcOrd="0" destOrd="0" presId="urn:microsoft.com/office/officeart/2005/8/layout/process1"/>
    <dgm:cxn modelId="{DD6F8213-ACD1-45EF-805E-9F47DCBAA287}" type="presOf" srcId="{756D820F-D851-441C-B436-23CA1476CF6F}" destId="{D9F2AB8A-F7A5-4787-A9F6-4C2B700A076D}" srcOrd="1" destOrd="0" presId="urn:microsoft.com/office/officeart/2005/8/layout/process1"/>
    <dgm:cxn modelId="{4A67B563-E43F-450C-99E2-52602E1C4DC9}" type="presOf" srcId="{700B08DB-F302-437E-814E-3749689DA596}" destId="{22E215A8-C2BB-4CCF-9AC0-A49EE9681BFD}" srcOrd="0" destOrd="0" presId="urn:microsoft.com/office/officeart/2005/8/layout/process1"/>
    <dgm:cxn modelId="{71E07ECC-E220-49B1-BCBA-E45B8D62D7B7}" type="presOf" srcId="{192E96C9-2F8C-496B-84DE-FBEA8D755CAD}" destId="{D25733B9-F121-4A27-80C2-0EEA97F92C50}" srcOrd="0" destOrd="0" presId="urn:microsoft.com/office/officeart/2005/8/layout/process1"/>
    <dgm:cxn modelId="{62A6C800-C7FE-4FCE-B239-A39B1A1A8851}" srcId="{192E96C9-2F8C-496B-84DE-FBEA8D755CAD}" destId="{F568B8D2-FC49-4BD6-BD15-F01757A54224}" srcOrd="3" destOrd="0" parTransId="{C5AA4795-67B5-40CC-99F3-FA32A32232B8}" sibTransId="{7927B84E-20A0-41E6-949D-CEB18904A641}"/>
    <dgm:cxn modelId="{BE5CD823-6158-4C14-9D0C-0B88E654B618}" srcId="{192E96C9-2F8C-496B-84DE-FBEA8D755CAD}" destId="{1C7C7E15-ED13-40A5-89D3-FC1C16B8B5DB}" srcOrd="2" destOrd="0" parTransId="{3125D9C9-3014-4766-A13F-EE0B97B213F8}" sibTransId="{756D820F-D851-441C-B436-23CA1476CF6F}"/>
    <dgm:cxn modelId="{A1E8A431-16E5-4900-B57D-0B98552A70AD}" type="presParOf" srcId="{D25733B9-F121-4A27-80C2-0EEA97F92C50}" destId="{AC11AFC3-3A58-4F2D-9C9F-B3CF8545F407}" srcOrd="0" destOrd="0" presId="urn:microsoft.com/office/officeart/2005/8/layout/process1"/>
    <dgm:cxn modelId="{5EDABB75-513E-4736-91B2-4AE7AAECBCB8}" type="presParOf" srcId="{D25733B9-F121-4A27-80C2-0EEA97F92C50}" destId="{482F183C-A57A-4BE6-A96C-861F41C8E131}" srcOrd="1" destOrd="0" presId="urn:microsoft.com/office/officeart/2005/8/layout/process1"/>
    <dgm:cxn modelId="{1328193D-669C-416C-889D-795953427BBA}" type="presParOf" srcId="{482F183C-A57A-4BE6-A96C-861F41C8E131}" destId="{23F8A657-DA2A-4C15-9B77-920CE10B2E51}" srcOrd="0" destOrd="0" presId="urn:microsoft.com/office/officeart/2005/8/layout/process1"/>
    <dgm:cxn modelId="{36C4CCE4-4A94-434F-8D3F-78A044E09A0D}" type="presParOf" srcId="{D25733B9-F121-4A27-80C2-0EEA97F92C50}" destId="{22E215A8-C2BB-4CCF-9AC0-A49EE9681BFD}" srcOrd="2" destOrd="0" presId="urn:microsoft.com/office/officeart/2005/8/layout/process1"/>
    <dgm:cxn modelId="{39B4AEEF-B0BB-4242-B27A-E127546D5821}" type="presParOf" srcId="{D25733B9-F121-4A27-80C2-0EEA97F92C50}" destId="{B034785C-EA94-4866-8274-0194ADEE02B3}" srcOrd="3" destOrd="0" presId="urn:microsoft.com/office/officeart/2005/8/layout/process1"/>
    <dgm:cxn modelId="{1FED3BEA-80B6-443F-AA62-B01DB399AA91}" type="presParOf" srcId="{B034785C-EA94-4866-8274-0194ADEE02B3}" destId="{135B3538-6C60-4A64-ACF2-5B4BDF81AB14}" srcOrd="0" destOrd="0" presId="urn:microsoft.com/office/officeart/2005/8/layout/process1"/>
    <dgm:cxn modelId="{8BE36EB8-9838-4B57-B28C-A9FC6D0A2DA3}" type="presParOf" srcId="{D25733B9-F121-4A27-80C2-0EEA97F92C50}" destId="{59BE9963-ED2B-458E-A4FE-5D63551B8223}" srcOrd="4" destOrd="0" presId="urn:microsoft.com/office/officeart/2005/8/layout/process1"/>
    <dgm:cxn modelId="{92CB918A-20DC-4600-8122-2019BABF770B}" type="presParOf" srcId="{D25733B9-F121-4A27-80C2-0EEA97F92C50}" destId="{9481F5AC-1CA8-4979-8051-E2C2BB3DB702}" srcOrd="5" destOrd="0" presId="urn:microsoft.com/office/officeart/2005/8/layout/process1"/>
    <dgm:cxn modelId="{C8F6B13F-7B5F-4016-B063-322F25992894}" type="presParOf" srcId="{9481F5AC-1CA8-4979-8051-E2C2BB3DB702}" destId="{D9F2AB8A-F7A5-4787-A9F6-4C2B700A076D}" srcOrd="0" destOrd="0" presId="urn:microsoft.com/office/officeart/2005/8/layout/process1"/>
    <dgm:cxn modelId="{F62087DC-8A32-4677-8939-D7080FE69B09}" type="presParOf" srcId="{D25733B9-F121-4A27-80C2-0EEA97F92C50}" destId="{82CE8CF5-B256-4320-9E27-66E672BA72E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2E96C9-2F8C-496B-84DE-FBEA8D755CA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B0F86BAC-86C1-4C60-B5CC-5066737C1BB3}">
      <dgm:prSet phldrT="[Texto]"/>
      <dgm:spPr/>
      <dgm:t>
        <a:bodyPr/>
        <a:lstStyle/>
        <a:p>
          <a:r>
            <a:rPr lang="pt-BR"/>
            <a:t>Particionamento</a:t>
          </a:r>
        </a:p>
      </dgm:t>
    </dgm:pt>
    <dgm:pt modelId="{8A4620D3-184B-474C-9982-6F7A86AB3E83}" type="parTrans" cxnId="{E0813DCE-A6DA-487C-A842-8A29BE897B11}">
      <dgm:prSet/>
      <dgm:spPr/>
      <dgm:t>
        <a:bodyPr/>
        <a:lstStyle/>
        <a:p>
          <a:endParaRPr lang="pt-BR"/>
        </a:p>
      </dgm:t>
    </dgm:pt>
    <dgm:pt modelId="{E4CB585C-B5FF-42BA-BE8F-60F5728AF47C}" type="sibTrans" cxnId="{E0813DCE-A6DA-487C-A842-8A29BE897B11}">
      <dgm:prSet/>
      <dgm:spPr/>
      <dgm:t>
        <a:bodyPr/>
        <a:lstStyle/>
        <a:p>
          <a:endParaRPr lang="pt-BR"/>
        </a:p>
      </dgm:t>
    </dgm:pt>
    <dgm:pt modelId="{700B08DB-F302-437E-814E-3749689DA596}">
      <dgm:prSet phldrT="[Texto]"/>
      <dgm:spPr/>
      <dgm:t>
        <a:bodyPr/>
        <a:lstStyle/>
        <a:p>
          <a:r>
            <a:rPr lang="pt-BR" dirty="0"/>
            <a:t>Predição </a:t>
          </a:r>
          <a:r>
            <a:rPr lang="pt-BR" dirty="0" err="1"/>
            <a:t>Intra</a:t>
          </a:r>
          <a:r>
            <a:rPr lang="pt-BR" dirty="0"/>
            <a:t>/Inter</a:t>
          </a:r>
        </a:p>
      </dgm:t>
    </dgm:pt>
    <dgm:pt modelId="{016CAF46-DAE1-4866-95E9-91DB77C2875A}" type="parTrans" cxnId="{2BFBA1E0-8394-4EF6-9E06-9C1858C5E6AF}">
      <dgm:prSet/>
      <dgm:spPr/>
      <dgm:t>
        <a:bodyPr/>
        <a:lstStyle/>
        <a:p>
          <a:endParaRPr lang="pt-BR"/>
        </a:p>
      </dgm:t>
    </dgm:pt>
    <dgm:pt modelId="{10A82502-38E5-489B-A81E-2A54E8F84929}" type="sibTrans" cxnId="{2BFBA1E0-8394-4EF6-9E06-9C1858C5E6AF}">
      <dgm:prSet/>
      <dgm:spPr/>
      <dgm:t>
        <a:bodyPr/>
        <a:lstStyle/>
        <a:p>
          <a:endParaRPr lang="pt-BR"/>
        </a:p>
      </dgm:t>
    </dgm:pt>
    <dgm:pt modelId="{F568B8D2-FC49-4BD6-BD15-F01757A54224}">
      <dgm:prSet phldrT="[Texto]"/>
      <dgm:spPr/>
      <dgm:t>
        <a:bodyPr/>
        <a:lstStyle/>
        <a:p>
          <a:r>
            <a:rPr lang="pt-BR" dirty="0"/>
            <a:t>Entropia</a:t>
          </a:r>
        </a:p>
      </dgm:t>
    </dgm:pt>
    <dgm:pt modelId="{C5AA4795-67B5-40CC-99F3-FA32A32232B8}" type="parTrans" cxnId="{62A6C800-C7FE-4FCE-B239-A39B1A1A8851}">
      <dgm:prSet/>
      <dgm:spPr/>
      <dgm:t>
        <a:bodyPr/>
        <a:lstStyle/>
        <a:p>
          <a:endParaRPr lang="pt-BR"/>
        </a:p>
      </dgm:t>
    </dgm:pt>
    <dgm:pt modelId="{7927B84E-20A0-41E6-949D-CEB18904A641}" type="sibTrans" cxnId="{62A6C800-C7FE-4FCE-B239-A39B1A1A8851}">
      <dgm:prSet/>
      <dgm:spPr/>
      <dgm:t>
        <a:bodyPr/>
        <a:lstStyle/>
        <a:p>
          <a:endParaRPr lang="pt-BR"/>
        </a:p>
      </dgm:t>
    </dgm:pt>
    <dgm:pt modelId="{1C7C7E15-ED13-40A5-89D3-FC1C16B8B5DB}">
      <dgm:prSet phldrT="[Texto]"/>
      <dgm:spPr/>
      <dgm:t>
        <a:bodyPr/>
        <a:lstStyle/>
        <a:p>
          <a:r>
            <a:rPr lang="pt-BR" dirty="0"/>
            <a:t>Codificação Residual</a:t>
          </a:r>
        </a:p>
      </dgm:t>
    </dgm:pt>
    <dgm:pt modelId="{756D820F-D851-441C-B436-23CA1476CF6F}" type="sibTrans" cxnId="{BE5CD823-6158-4C14-9D0C-0B88E654B618}">
      <dgm:prSet/>
      <dgm:spPr/>
      <dgm:t>
        <a:bodyPr/>
        <a:lstStyle/>
        <a:p>
          <a:endParaRPr lang="pt-BR"/>
        </a:p>
      </dgm:t>
    </dgm:pt>
    <dgm:pt modelId="{3125D9C9-3014-4766-A13F-EE0B97B213F8}" type="parTrans" cxnId="{BE5CD823-6158-4C14-9D0C-0B88E654B618}">
      <dgm:prSet/>
      <dgm:spPr/>
      <dgm:t>
        <a:bodyPr/>
        <a:lstStyle/>
        <a:p>
          <a:endParaRPr lang="pt-BR"/>
        </a:p>
      </dgm:t>
    </dgm:pt>
    <dgm:pt modelId="{D25733B9-F121-4A27-80C2-0EEA97F92C50}" type="pres">
      <dgm:prSet presAssocID="{192E96C9-2F8C-496B-84DE-FBEA8D755CAD}" presName="Name0" presStyleCnt="0">
        <dgm:presLayoutVars>
          <dgm:dir/>
          <dgm:resizeHandles val="exact"/>
        </dgm:presLayoutVars>
      </dgm:prSet>
      <dgm:spPr/>
    </dgm:pt>
    <dgm:pt modelId="{AC11AFC3-3A58-4F2D-9C9F-B3CF8545F407}" type="pres">
      <dgm:prSet presAssocID="{B0F86BAC-86C1-4C60-B5CC-5066737C1B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F183C-A57A-4BE6-A96C-861F41C8E131}" type="pres">
      <dgm:prSet presAssocID="{E4CB585C-B5FF-42BA-BE8F-60F5728AF47C}" presName="sibTrans" presStyleLbl="sibTrans2D1" presStyleIdx="0" presStyleCnt="3"/>
      <dgm:spPr/>
      <dgm:t>
        <a:bodyPr/>
        <a:lstStyle/>
        <a:p>
          <a:endParaRPr lang="pt-BR"/>
        </a:p>
      </dgm:t>
    </dgm:pt>
    <dgm:pt modelId="{23F8A657-DA2A-4C15-9B77-920CE10B2E51}" type="pres">
      <dgm:prSet presAssocID="{E4CB585C-B5FF-42BA-BE8F-60F5728AF47C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22E215A8-C2BB-4CCF-9AC0-A49EE9681BFD}" type="pres">
      <dgm:prSet presAssocID="{700B08DB-F302-437E-814E-3749689DA59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034785C-EA94-4866-8274-0194ADEE02B3}" type="pres">
      <dgm:prSet presAssocID="{10A82502-38E5-489B-A81E-2A54E8F84929}" presName="sibTrans" presStyleLbl="sibTrans2D1" presStyleIdx="1" presStyleCnt="3"/>
      <dgm:spPr/>
      <dgm:t>
        <a:bodyPr/>
        <a:lstStyle/>
        <a:p>
          <a:endParaRPr lang="pt-BR"/>
        </a:p>
      </dgm:t>
    </dgm:pt>
    <dgm:pt modelId="{135B3538-6C60-4A64-ACF2-5B4BDF81AB14}" type="pres">
      <dgm:prSet presAssocID="{10A82502-38E5-489B-A81E-2A54E8F84929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59BE9963-ED2B-458E-A4FE-5D63551B8223}" type="pres">
      <dgm:prSet presAssocID="{1C7C7E15-ED13-40A5-89D3-FC1C16B8B5D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81F5AC-1CA8-4979-8051-E2C2BB3DB702}" type="pres">
      <dgm:prSet presAssocID="{756D820F-D851-441C-B436-23CA1476CF6F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9F2AB8A-F7A5-4787-A9F6-4C2B700A076D}" type="pres">
      <dgm:prSet presAssocID="{756D820F-D851-441C-B436-23CA1476CF6F}" presName="connectorText" presStyleLbl="sibTrans2D1" presStyleIdx="2" presStyleCnt="3"/>
      <dgm:spPr/>
      <dgm:t>
        <a:bodyPr/>
        <a:lstStyle/>
        <a:p>
          <a:endParaRPr lang="pt-BR"/>
        </a:p>
      </dgm:t>
    </dgm:pt>
    <dgm:pt modelId="{82CE8CF5-B256-4320-9E27-66E672BA72EA}" type="pres">
      <dgm:prSet presAssocID="{F568B8D2-FC49-4BD6-BD15-F01757A5422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B90290-B1EF-4D17-838C-D59D7B2A7C22}" type="presOf" srcId="{10A82502-38E5-489B-A81E-2A54E8F84929}" destId="{135B3538-6C60-4A64-ACF2-5B4BDF81AB14}" srcOrd="1" destOrd="0" presId="urn:microsoft.com/office/officeart/2005/8/layout/process1"/>
    <dgm:cxn modelId="{2BFBA1E0-8394-4EF6-9E06-9C1858C5E6AF}" srcId="{192E96C9-2F8C-496B-84DE-FBEA8D755CAD}" destId="{700B08DB-F302-437E-814E-3749689DA596}" srcOrd="1" destOrd="0" parTransId="{016CAF46-DAE1-4866-95E9-91DB77C2875A}" sibTransId="{10A82502-38E5-489B-A81E-2A54E8F84929}"/>
    <dgm:cxn modelId="{645611EE-E6A5-4944-B2AA-CDF1759C0572}" type="presOf" srcId="{1C7C7E15-ED13-40A5-89D3-FC1C16B8B5DB}" destId="{59BE9963-ED2B-458E-A4FE-5D63551B8223}" srcOrd="0" destOrd="0" presId="urn:microsoft.com/office/officeart/2005/8/layout/process1"/>
    <dgm:cxn modelId="{5F85B2CB-C083-4921-A3EF-2EC9C25382B0}" type="presOf" srcId="{756D820F-D851-441C-B436-23CA1476CF6F}" destId="{9481F5AC-1CA8-4979-8051-E2C2BB3DB702}" srcOrd="0" destOrd="0" presId="urn:microsoft.com/office/officeart/2005/8/layout/process1"/>
    <dgm:cxn modelId="{CB3A0D5C-3A8A-45DD-B454-F8871FAB7037}" type="presOf" srcId="{10A82502-38E5-489B-A81E-2A54E8F84929}" destId="{B034785C-EA94-4866-8274-0194ADEE02B3}" srcOrd="0" destOrd="0" presId="urn:microsoft.com/office/officeart/2005/8/layout/process1"/>
    <dgm:cxn modelId="{E0813DCE-A6DA-487C-A842-8A29BE897B11}" srcId="{192E96C9-2F8C-496B-84DE-FBEA8D755CAD}" destId="{B0F86BAC-86C1-4C60-B5CC-5066737C1BB3}" srcOrd="0" destOrd="0" parTransId="{8A4620D3-184B-474C-9982-6F7A86AB3E83}" sibTransId="{E4CB585C-B5FF-42BA-BE8F-60F5728AF47C}"/>
    <dgm:cxn modelId="{7B7662CC-A7A0-4C95-BB0F-B6F2E07B55CB}" type="presOf" srcId="{B0F86BAC-86C1-4C60-B5CC-5066737C1BB3}" destId="{AC11AFC3-3A58-4F2D-9C9F-B3CF8545F407}" srcOrd="0" destOrd="0" presId="urn:microsoft.com/office/officeart/2005/8/layout/process1"/>
    <dgm:cxn modelId="{B751A063-9DB6-47B4-B6A7-03938D7A2F16}" type="presOf" srcId="{E4CB585C-B5FF-42BA-BE8F-60F5728AF47C}" destId="{23F8A657-DA2A-4C15-9B77-920CE10B2E51}" srcOrd="1" destOrd="0" presId="urn:microsoft.com/office/officeart/2005/8/layout/process1"/>
    <dgm:cxn modelId="{81E3D2D8-936A-491F-AD00-9136DE65EFB7}" type="presOf" srcId="{F568B8D2-FC49-4BD6-BD15-F01757A54224}" destId="{82CE8CF5-B256-4320-9E27-66E672BA72EA}" srcOrd="0" destOrd="0" presId="urn:microsoft.com/office/officeart/2005/8/layout/process1"/>
    <dgm:cxn modelId="{4878A5E6-1338-4D30-A56C-43682B5CF5A1}" type="presOf" srcId="{E4CB585C-B5FF-42BA-BE8F-60F5728AF47C}" destId="{482F183C-A57A-4BE6-A96C-861F41C8E131}" srcOrd="0" destOrd="0" presId="urn:microsoft.com/office/officeart/2005/8/layout/process1"/>
    <dgm:cxn modelId="{DD6F8213-ACD1-45EF-805E-9F47DCBAA287}" type="presOf" srcId="{756D820F-D851-441C-B436-23CA1476CF6F}" destId="{D9F2AB8A-F7A5-4787-A9F6-4C2B700A076D}" srcOrd="1" destOrd="0" presId="urn:microsoft.com/office/officeart/2005/8/layout/process1"/>
    <dgm:cxn modelId="{4A67B563-E43F-450C-99E2-52602E1C4DC9}" type="presOf" srcId="{700B08DB-F302-437E-814E-3749689DA596}" destId="{22E215A8-C2BB-4CCF-9AC0-A49EE9681BFD}" srcOrd="0" destOrd="0" presId="urn:microsoft.com/office/officeart/2005/8/layout/process1"/>
    <dgm:cxn modelId="{71E07ECC-E220-49B1-BCBA-E45B8D62D7B7}" type="presOf" srcId="{192E96C9-2F8C-496B-84DE-FBEA8D755CAD}" destId="{D25733B9-F121-4A27-80C2-0EEA97F92C50}" srcOrd="0" destOrd="0" presId="urn:microsoft.com/office/officeart/2005/8/layout/process1"/>
    <dgm:cxn modelId="{62A6C800-C7FE-4FCE-B239-A39B1A1A8851}" srcId="{192E96C9-2F8C-496B-84DE-FBEA8D755CAD}" destId="{F568B8D2-FC49-4BD6-BD15-F01757A54224}" srcOrd="3" destOrd="0" parTransId="{C5AA4795-67B5-40CC-99F3-FA32A32232B8}" sibTransId="{7927B84E-20A0-41E6-949D-CEB18904A641}"/>
    <dgm:cxn modelId="{BE5CD823-6158-4C14-9D0C-0B88E654B618}" srcId="{192E96C9-2F8C-496B-84DE-FBEA8D755CAD}" destId="{1C7C7E15-ED13-40A5-89D3-FC1C16B8B5DB}" srcOrd="2" destOrd="0" parTransId="{3125D9C9-3014-4766-A13F-EE0B97B213F8}" sibTransId="{756D820F-D851-441C-B436-23CA1476CF6F}"/>
    <dgm:cxn modelId="{A1E8A431-16E5-4900-B57D-0B98552A70AD}" type="presParOf" srcId="{D25733B9-F121-4A27-80C2-0EEA97F92C50}" destId="{AC11AFC3-3A58-4F2D-9C9F-B3CF8545F407}" srcOrd="0" destOrd="0" presId="urn:microsoft.com/office/officeart/2005/8/layout/process1"/>
    <dgm:cxn modelId="{5EDABB75-513E-4736-91B2-4AE7AAECBCB8}" type="presParOf" srcId="{D25733B9-F121-4A27-80C2-0EEA97F92C50}" destId="{482F183C-A57A-4BE6-A96C-861F41C8E131}" srcOrd="1" destOrd="0" presId="urn:microsoft.com/office/officeart/2005/8/layout/process1"/>
    <dgm:cxn modelId="{1328193D-669C-416C-889D-795953427BBA}" type="presParOf" srcId="{482F183C-A57A-4BE6-A96C-861F41C8E131}" destId="{23F8A657-DA2A-4C15-9B77-920CE10B2E51}" srcOrd="0" destOrd="0" presId="urn:microsoft.com/office/officeart/2005/8/layout/process1"/>
    <dgm:cxn modelId="{36C4CCE4-4A94-434F-8D3F-78A044E09A0D}" type="presParOf" srcId="{D25733B9-F121-4A27-80C2-0EEA97F92C50}" destId="{22E215A8-C2BB-4CCF-9AC0-A49EE9681BFD}" srcOrd="2" destOrd="0" presId="urn:microsoft.com/office/officeart/2005/8/layout/process1"/>
    <dgm:cxn modelId="{39B4AEEF-B0BB-4242-B27A-E127546D5821}" type="presParOf" srcId="{D25733B9-F121-4A27-80C2-0EEA97F92C50}" destId="{B034785C-EA94-4866-8274-0194ADEE02B3}" srcOrd="3" destOrd="0" presId="urn:microsoft.com/office/officeart/2005/8/layout/process1"/>
    <dgm:cxn modelId="{1FED3BEA-80B6-443F-AA62-B01DB399AA91}" type="presParOf" srcId="{B034785C-EA94-4866-8274-0194ADEE02B3}" destId="{135B3538-6C60-4A64-ACF2-5B4BDF81AB14}" srcOrd="0" destOrd="0" presId="urn:microsoft.com/office/officeart/2005/8/layout/process1"/>
    <dgm:cxn modelId="{8BE36EB8-9838-4B57-B28C-A9FC6D0A2DA3}" type="presParOf" srcId="{D25733B9-F121-4A27-80C2-0EEA97F92C50}" destId="{59BE9963-ED2B-458E-A4FE-5D63551B8223}" srcOrd="4" destOrd="0" presId="urn:microsoft.com/office/officeart/2005/8/layout/process1"/>
    <dgm:cxn modelId="{92CB918A-20DC-4600-8122-2019BABF770B}" type="presParOf" srcId="{D25733B9-F121-4A27-80C2-0EEA97F92C50}" destId="{9481F5AC-1CA8-4979-8051-E2C2BB3DB702}" srcOrd="5" destOrd="0" presId="urn:microsoft.com/office/officeart/2005/8/layout/process1"/>
    <dgm:cxn modelId="{C8F6B13F-7B5F-4016-B063-322F25992894}" type="presParOf" srcId="{9481F5AC-1CA8-4979-8051-E2C2BB3DB702}" destId="{D9F2AB8A-F7A5-4787-A9F6-4C2B700A076D}" srcOrd="0" destOrd="0" presId="urn:microsoft.com/office/officeart/2005/8/layout/process1"/>
    <dgm:cxn modelId="{F62087DC-8A32-4677-8939-D7080FE69B09}" type="presParOf" srcId="{D25733B9-F121-4A27-80C2-0EEA97F92C50}" destId="{82CE8CF5-B256-4320-9E27-66E672BA72E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2E96C9-2F8C-496B-84DE-FBEA8D755CA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B0F86BAC-86C1-4C60-B5CC-5066737C1BB3}">
      <dgm:prSet phldrT="[Texto]"/>
      <dgm:spPr/>
      <dgm:t>
        <a:bodyPr/>
        <a:lstStyle/>
        <a:p>
          <a:r>
            <a:rPr lang="pt-BR"/>
            <a:t>Particionamento</a:t>
          </a:r>
        </a:p>
      </dgm:t>
    </dgm:pt>
    <dgm:pt modelId="{8A4620D3-184B-474C-9982-6F7A86AB3E83}" type="parTrans" cxnId="{E0813DCE-A6DA-487C-A842-8A29BE897B11}">
      <dgm:prSet/>
      <dgm:spPr/>
      <dgm:t>
        <a:bodyPr/>
        <a:lstStyle/>
        <a:p>
          <a:endParaRPr lang="pt-BR"/>
        </a:p>
      </dgm:t>
    </dgm:pt>
    <dgm:pt modelId="{E4CB585C-B5FF-42BA-BE8F-60F5728AF47C}" type="sibTrans" cxnId="{E0813DCE-A6DA-487C-A842-8A29BE897B11}">
      <dgm:prSet/>
      <dgm:spPr/>
      <dgm:t>
        <a:bodyPr/>
        <a:lstStyle/>
        <a:p>
          <a:endParaRPr lang="pt-BR"/>
        </a:p>
      </dgm:t>
    </dgm:pt>
    <dgm:pt modelId="{700B08DB-F302-437E-814E-3749689DA596}">
      <dgm:prSet phldrT="[Texto]"/>
      <dgm:spPr/>
      <dgm:t>
        <a:bodyPr/>
        <a:lstStyle/>
        <a:p>
          <a:r>
            <a:rPr lang="pt-BR" dirty="0"/>
            <a:t>Predição </a:t>
          </a:r>
          <a:r>
            <a:rPr lang="pt-BR" dirty="0" err="1"/>
            <a:t>Intra</a:t>
          </a:r>
          <a:r>
            <a:rPr lang="pt-BR" dirty="0"/>
            <a:t>/Inter</a:t>
          </a:r>
        </a:p>
      </dgm:t>
    </dgm:pt>
    <dgm:pt modelId="{016CAF46-DAE1-4866-95E9-91DB77C2875A}" type="parTrans" cxnId="{2BFBA1E0-8394-4EF6-9E06-9C1858C5E6AF}">
      <dgm:prSet/>
      <dgm:spPr/>
      <dgm:t>
        <a:bodyPr/>
        <a:lstStyle/>
        <a:p>
          <a:endParaRPr lang="pt-BR"/>
        </a:p>
      </dgm:t>
    </dgm:pt>
    <dgm:pt modelId="{10A82502-38E5-489B-A81E-2A54E8F84929}" type="sibTrans" cxnId="{2BFBA1E0-8394-4EF6-9E06-9C1858C5E6AF}">
      <dgm:prSet/>
      <dgm:spPr/>
      <dgm:t>
        <a:bodyPr/>
        <a:lstStyle/>
        <a:p>
          <a:endParaRPr lang="pt-BR"/>
        </a:p>
      </dgm:t>
    </dgm:pt>
    <dgm:pt modelId="{F568B8D2-FC49-4BD6-BD15-F01757A54224}">
      <dgm:prSet phldrT="[Texto]"/>
      <dgm:spPr/>
      <dgm:t>
        <a:bodyPr/>
        <a:lstStyle/>
        <a:p>
          <a:r>
            <a:rPr lang="pt-BR" dirty="0"/>
            <a:t>Entropia</a:t>
          </a:r>
        </a:p>
      </dgm:t>
    </dgm:pt>
    <dgm:pt modelId="{C5AA4795-67B5-40CC-99F3-FA32A32232B8}" type="parTrans" cxnId="{62A6C800-C7FE-4FCE-B239-A39B1A1A8851}">
      <dgm:prSet/>
      <dgm:spPr/>
      <dgm:t>
        <a:bodyPr/>
        <a:lstStyle/>
        <a:p>
          <a:endParaRPr lang="pt-BR"/>
        </a:p>
      </dgm:t>
    </dgm:pt>
    <dgm:pt modelId="{7927B84E-20A0-41E6-949D-CEB18904A641}" type="sibTrans" cxnId="{62A6C800-C7FE-4FCE-B239-A39B1A1A8851}">
      <dgm:prSet/>
      <dgm:spPr/>
      <dgm:t>
        <a:bodyPr/>
        <a:lstStyle/>
        <a:p>
          <a:endParaRPr lang="pt-BR"/>
        </a:p>
      </dgm:t>
    </dgm:pt>
    <dgm:pt modelId="{1C7C7E15-ED13-40A5-89D3-FC1C16B8B5DB}">
      <dgm:prSet phldrT="[Texto]"/>
      <dgm:spPr/>
      <dgm:t>
        <a:bodyPr/>
        <a:lstStyle/>
        <a:p>
          <a:r>
            <a:rPr lang="pt-BR" dirty="0"/>
            <a:t>Codificação Residual</a:t>
          </a:r>
        </a:p>
      </dgm:t>
    </dgm:pt>
    <dgm:pt modelId="{756D820F-D851-441C-B436-23CA1476CF6F}" type="sibTrans" cxnId="{BE5CD823-6158-4C14-9D0C-0B88E654B618}">
      <dgm:prSet/>
      <dgm:spPr/>
      <dgm:t>
        <a:bodyPr/>
        <a:lstStyle/>
        <a:p>
          <a:endParaRPr lang="pt-BR"/>
        </a:p>
      </dgm:t>
    </dgm:pt>
    <dgm:pt modelId="{3125D9C9-3014-4766-A13F-EE0B97B213F8}" type="parTrans" cxnId="{BE5CD823-6158-4C14-9D0C-0B88E654B618}">
      <dgm:prSet/>
      <dgm:spPr/>
      <dgm:t>
        <a:bodyPr/>
        <a:lstStyle/>
        <a:p>
          <a:endParaRPr lang="pt-BR"/>
        </a:p>
      </dgm:t>
    </dgm:pt>
    <dgm:pt modelId="{D25733B9-F121-4A27-80C2-0EEA97F92C50}" type="pres">
      <dgm:prSet presAssocID="{192E96C9-2F8C-496B-84DE-FBEA8D755CAD}" presName="Name0" presStyleCnt="0">
        <dgm:presLayoutVars>
          <dgm:dir/>
          <dgm:resizeHandles val="exact"/>
        </dgm:presLayoutVars>
      </dgm:prSet>
      <dgm:spPr/>
    </dgm:pt>
    <dgm:pt modelId="{AC11AFC3-3A58-4F2D-9C9F-B3CF8545F407}" type="pres">
      <dgm:prSet presAssocID="{B0F86BAC-86C1-4C60-B5CC-5066737C1B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F183C-A57A-4BE6-A96C-861F41C8E131}" type="pres">
      <dgm:prSet presAssocID="{E4CB585C-B5FF-42BA-BE8F-60F5728AF47C}" presName="sibTrans" presStyleLbl="sibTrans2D1" presStyleIdx="0" presStyleCnt="3"/>
      <dgm:spPr/>
      <dgm:t>
        <a:bodyPr/>
        <a:lstStyle/>
        <a:p>
          <a:endParaRPr lang="pt-BR"/>
        </a:p>
      </dgm:t>
    </dgm:pt>
    <dgm:pt modelId="{23F8A657-DA2A-4C15-9B77-920CE10B2E51}" type="pres">
      <dgm:prSet presAssocID="{E4CB585C-B5FF-42BA-BE8F-60F5728AF47C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22E215A8-C2BB-4CCF-9AC0-A49EE9681BFD}" type="pres">
      <dgm:prSet presAssocID="{700B08DB-F302-437E-814E-3749689DA59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034785C-EA94-4866-8274-0194ADEE02B3}" type="pres">
      <dgm:prSet presAssocID="{10A82502-38E5-489B-A81E-2A54E8F84929}" presName="sibTrans" presStyleLbl="sibTrans2D1" presStyleIdx="1" presStyleCnt="3"/>
      <dgm:spPr/>
      <dgm:t>
        <a:bodyPr/>
        <a:lstStyle/>
        <a:p>
          <a:endParaRPr lang="pt-BR"/>
        </a:p>
      </dgm:t>
    </dgm:pt>
    <dgm:pt modelId="{135B3538-6C60-4A64-ACF2-5B4BDF81AB14}" type="pres">
      <dgm:prSet presAssocID="{10A82502-38E5-489B-A81E-2A54E8F84929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59BE9963-ED2B-458E-A4FE-5D63551B8223}" type="pres">
      <dgm:prSet presAssocID="{1C7C7E15-ED13-40A5-89D3-FC1C16B8B5D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81F5AC-1CA8-4979-8051-E2C2BB3DB702}" type="pres">
      <dgm:prSet presAssocID="{756D820F-D851-441C-B436-23CA1476CF6F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9F2AB8A-F7A5-4787-A9F6-4C2B700A076D}" type="pres">
      <dgm:prSet presAssocID="{756D820F-D851-441C-B436-23CA1476CF6F}" presName="connectorText" presStyleLbl="sibTrans2D1" presStyleIdx="2" presStyleCnt="3"/>
      <dgm:spPr/>
      <dgm:t>
        <a:bodyPr/>
        <a:lstStyle/>
        <a:p>
          <a:endParaRPr lang="pt-BR"/>
        </a:p>
      </dgm:t>
    </dgm:pt>
    <dgm:pt modelId="{82CE8CF5-B256-4320-9E27-66E672BA72EA}" type="pres">
      <dgm:prSet presAssocID="{F568B8D2-FC49-4BD6-BD15-F01757A5422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B90290-B1EF-4D17-838C-D59D7B2A7C22}" type="presOf" srcId="{10A82502-38E5-489B-A81E-2A54E8F84929}" destId="{135B3538-6C60-4A64-ACF2-5B4BDF81AB14}" srcOrd="1" destOrd="0" presId="urn:microsoft.com/office/officeart/2005/8/layout/process1"/>
    <dgm:cxn modelId="{2BFBA1E0-8394-4EF6-9E06-9C1858C5E6AF}" srcId="{192E96C9-2F8C-496B-84DE-FBEA8D755CAD}" destId="{700B08DB-F302-437E-814E-3749689DA596}" srcOrd="1" destOrd="0" parTransId="{016CAF46-DAE1-4866-95E9-91DB77C2875A}" sibTransId="{10A82502-38E5-489B-A81E-2A54E8F84929}"/>
    <dgm:cxn modelId="{645611EE-E6A5-4944-B2AA-CDF1759C0572}" type="presOf" srcId="{1C7C7E15-ED13-40A5-89D3-FC1C16B8B5DB}" destId="{59BE9963-ED2B-458E-A4FE-5D63551B8223}" srcOrd="0" destOrd="0" presId="urn:microsoft.com/office/officeart/2005/8/layout/process1"/>
    <dgm:cxn modelId="{5F85B2CB-C083-4921-A3EF-2EC9C25382B0}" type="presOf" srcId="{756D820F-D851-441C-B436-23CA1476CF6F}" destId="{9481F5AC-1CA8-4979-8051-E2C2BB3DB702}" srcOrd="0" destOrd="0" presId="urn:microsoft.com/office/officeart/2005/8/layout/process1"/>
    <dgm:cxn modelId="{CB3A0D5C-3A8A-45DD-B454-F8871FAB7037}" type="presOf" srcId="{10A82502-38E5-489B-A81E-2A54E8F84929}" destId="{B034785C-EA94-4866-8274-0194ADEE02B3}" srcOrd="0" destOrd="0" presId="urn:microsoft.com/office/officeart/2005/8/layout/process1"/>
    <dgm:cxn modelId="{E0813DCE-A6DA-487C-A842-8A29BE897B11}" srcId="{192E96C9-2F8C-496B-84DE-FBEA8D755CAD}" destId="{B0F86BAC-86C1-4C60-B5CC-5066737C1BB3}" srcOrd="0" destOrd="0" parTransId="{8A4620D3-184B-474C-9982-6F7A86AB3E83}" sibTransId="{E4CB585C-B5FF-42BA-BE8F-60F5728AF47C}"/>
    <dgm:cxn modelId="{7B7662CC-A7A0-4C95-BB0F-B6F2E07B55CB}" type="presOf" srcId="{B0F86BAC-86C1-4C60-B5CC-5066737C1BB3}" destId="{AC11AFC3-3A58-4F2D-9C9F-B3CF8545F407}" srcOrd="0" destOrd="0" presId="urn:microsoft.com/office/officeart/2005/8/layout/process1"/>
    <dgm:cxn modelId="{B751A063-9DB6-47B4-B6A7-03938D7A2F16}" type="presOf" srcId="{E4CB585C-B5FF-42BA-BE8F-60F5728AF47C}" destId="{23F8A657-DA2A-4C15-9B77-920CE10B2E51}" srcOrd="1" destOrd="0" presId="urn:microsoft.com/office/officeart/2005/8/layout/process1"/>
    <dgm:cxn modelId="{81E3D2D8-936A-491F-AD00-9136DE65EFB7}" type="presOf" srcId="{F568B8D2-FC49-4BD6-BD15-F01757A54224}" destId="{82CE8CF5-B256-4320-9E27-66E672BA72EA}" srcOrd="0" destOrd="0" presId="urn:microsoft.com/office/officeart/2005/8/layout/process1"/>
    <dgm:cxn modelId="{4878A5E6-1338-4D30-A56C-43682B5CF5A1}" type="presOf" srcId="{E4CB585C-B5FF-42BA-BE8F-60F5728AF47C}" destId="{482F183C-A57A-4BE6-A96C-861F41C8E131}" srcOrd="0" destOrd="0" presId="urn:microsoft.com/office/officeart/2005/8/layout/process1"/>
    <dgm:cxn modelId="{DD6F8213-ACD1-45EF-805E-9F47DCBAA287}" type="presOf" srcId="{756D820F-D851-441C-B436-23CA1476CF6F}" destId="{D9F2AB8A-F7A5-4787-A9F6-4C2B700A076D}" srcOrd="1" destOrd="0" presId="urn:microsoft.com/office/officeart/2005/8/layout/process1"/>
    <dgm:cxn modelId="{4A67B563-E43F-450C-99E2-52602E1C4DC9}" type="presOf" srcId="{700B08DB-F302-437E-814E-3749689DA596}" destId="{22E215A8-C2BB-4CCF-9AC0-A49EE9681BFD}" srcOrd="0" destOrd="0" presId="urn:microsoft.com/office/officeart/2005/8/layout/process1"/>
    <dgm:cxn modelId="{71E07ECC-E220-49B1-BCBA-E45B8D62D7B7}" type="presOf" srcId="{192E96C9-2F8C-496B-84DE-FBEA8D755CAD}" destId="{D25733B9-F121-4A27-80C2-0EEA97F92C50}" srcOrd="0" destOrd="0" presId="urn:microsoft.com/office/officeart/2005/8/layout/process1"/>
    <dgm:cxn modelId="{62A6C800-C7FE-4FCE-B239-A39B1A1A8851}" srcId="{192E96C9-2F8C-496B-84DE-FBEA8D755CAD}" destId="{F568B8D2-FC49-4BD6-BD15-F01757A54224}" srcOrd="3" destOrd="0" parTransId="{C5AA4795-67B5-40CC-99F3-FA32A32232B8}" sibTransId="{7927B84E-20A0-41E6-949D-CEB18904A641}"/>
    <dgm:cxn modelId="{BE5CD823-6158-4C14-9D0C-0B88E654B618}" srcId="{192E96C9-2F8C-496B-84DE-FBEA8D755CAD}" destId="{1C7C7E15-ED13-40A5-89D3-FC1C16B8B5DB}" srcOrd="2" destOrd="0" parTransId="{3125D9C9-3014-4766-A13F-EE0B97B213F8}" sibTransId="{756D820F-D851-441C-B436-23CA1476CF6F}"/>
    <dgm:cxn modelId="{A1E8A431-16E5-4900-B57D-0B98552A70AD}" type="presParOf" srcId="{D25733B9-F121-4A27-80C2-0EEA97F92C50}" destId="{AC11AFC3-3A58-4F2D-9C9F-B3CF8545F407}" srcOrd="0" destOrd="0" presId="urn:microsoft.com/office/officeart/2005/8/layout/process1"/>
    <dgm:cxn modelId="{5EDABB75-513E-4736-91B2-4AE7AAECBCB8}" type="presParOf" srcId="{D25733B9-F121-4A27-80C2-0EEA97F92C50}" destId="{482F183C-A57A-4BE6-A96C-861F41C8E131}" srcOrd="1" destOrd="0" presId="urn:microsoft.com/office/officeart/2005/8/layout/process1"/>
    <dgm:cxn modelId="{1328193D-669C-416C-889D-795953427BBA}" type="presParOf" srcId="{482F183C-A57A-4BE6-A96C-861F41C8E131}" destId="{23F8A657-DA2A-4C15-9B77-920CE10B2E51}" srcOrd="0" destOrd="0" presId="urn:microsoft.com/office/officeart/2005/8/layout/process1"/>
    <dgm:cxn modelId="{36C4CCE4-4A94-434F-8D3F-78A044E09A0D}" type="presParOf" srcId="{D25733B9-F121-4A27-80C2-0EEA97F92C50}" destId="{22E215A8-C2BB-4CCF-9AC0-A49EE9681BFD}" srcOrd="2" destOrd="0" presId="urn:microsoft.com/office/officeart/2005/8/layout/process1"/>
    <dgm:cxn modelId="{39B4AEEF-B0BB-4242-B27A-E127546D5821}" type="presParOf" srcId="{D25733B9-F121-4A27-80C2-0EEA97F92C50}" destId="{B034785C-EA94-4866-8274-0194ADEE02B3}" srcOrd="3" destOrd="0" presId="urn:microsoft.com/office/officeart/2005/8/layout/process1"/>
    <dgm:cxn modelId="{1FED3BEA-80B6-443F-AA62-B01DB399AA91}" type="presParOf" srcId="{B034785C-EA94-4866-8274-0194ADEE02B3}" destId="{135B3538-6C60-4A64-ACF2-5B4BDF81AB14}" srcOrd="0" destOrd="0" presId="urn:microsoft.com/office/officeart/2005/8/layout/process1"/>
    <dgm:cxn modelId="{8BE36EB8-9838-4B57-B28C-A9FC6D0A2DA3}" type="presParOf" srcId="{D25733B9-F121-4A27-80C2-0EEA97F92C50}" destId="{59BE9963-ED2B-458E-A4FE-5D63551B8223}" srcOrd="4" destOrd="0" presId="urn:microsoft.com/office/officeart/2005/8/layout/process1"/>
    <dgm:cxn modelId="{92CB918A-20DC-4600-8122-2019BABF770B}" type="presParOf" srcId="{D25733B9-F121-4A27-80C2-0EEA97F92C50}" destId="{9481F5AC-1CA8-4979-8051-E2C2BB3DB702}" srcOrd="5" destOrd="0" presId="urn:microsoft.com/office/officeart/2005/8/layout/process1"/>
    <dgm:cxn modelId="{C8F6B13F-7B5F-4016-B063-322F25992894}" type="presParOf" srcId="{9481F5AC-1CA8-4979-8051-E2C2BB3DB702}" destId="{D9F2AB8A-F7A5-4787-A9F6-4C2B700A076D}" srcOrd="0" destOrd="0" presId="urn:microsoft.com/office/officeart/2005/8/layout/process1"/>
    <dgm:cxn modelId="{F62087DC-8A32-4677-8939-D7080FE69B09}" type="presParOf" srcId="{D25733B9-F121-4A27-80C2-0EEA97F92C50}" destId="{82CE8CF5-B256-4320-9E27-66E672BA72E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2E96C9-2F8C-496B-84DE-FBEA8D755CAD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B0F86BAC-86C1-4C60-B5CC-5066737C1BB3}">
      <dgm:prSet phldrT="[Texto]"/>
      <dgm:spPr/>
      <dgm:t>
        <a:bodyPr/>
        <a:lstStyle/>
        <a:p>
          <a:r>
            <a:rPr lang="pt-BR"/>
            <a:t>Particionamento</a:t>
          </a:r>
        </a:p>
      </dgm:t>
    </dgm:pt>
    <dgm:pt modelId="{8A4620D3-184B-474C-9982-6F7A86AB3E83}" type="parTrans" cxnId="{E0813DCE-A6DA-487C-A842-8A29BE897B11}">
      <dgm:prSet/>
      <dgm:spPr/>
      <dgm:t>
        <a:bodyPr/>
        <a:lstStyle/>
        <a:p>
          <a:endParaRPr lang="pt-BR"/>
        </a:p>
      </dgm:t>
    </dgm:pt>
    <dgm:pt modelId="{E4CB585C-B5FF-42BA-BE8F-60F5728AF47C}" type="sibTrans" cxnId="{E0813DCE-A6DA-487C-A842-8A29BE897B11}">
      <dgm:prSet/>
      <dgm:spPr/>
      <dgm:t>
        <a:bodyPr/>
        <a:lstStyle/>
        <a:p>
          <a:endParaRPr lang="pt-BR"/>
        </a:p>
      </dgm:t>
    </dgm:pt>
    <dgm:pt modelId="{700B08DB-F302-437E-814E-3749689DA596}">
      <dgm:prSet phldrT="[Texto]"/>
      <dgm:spPr/>
      <dgm:t>
        <a:bodyPr/>
        <a:lstStyle/>
        <a:p>
          <a:r>
            <a:rPr lang="pt-BR" dirty="0"/>
            <a:t>Predição </a:t>
          </a:r>
          <a:r>
            <a:rPr lang="pt-BR" dirty="0" err="1"/>
            <a:t>Intra</a:t>
          </a:r>
          <a:r>
            <a:rPr lang="pt-BR" dirty="0"/>
            <a:t>/Inter</a:t>
          </a:r>
        </a:p>
      </dgm:t>
    </dgm:pt>
    <dgm:pt modelId="{016CAF46-DAE1-4866-95E9-91DB77C2875A}" type="parTrans" cxnId="{2BFBA1E0-8394-4EF6-9E06-9C1858C5E6AF}">
      <dgm:prSet/>
      <dgm:spPr/>
      <dgm:t>
        <a:bodyPr/>
        <a:lstStyle/>
        <a:p>
          <a:endParaRPr lang="pt-BR"/>
        </a:p>
      </dgm:t>
    </dgm:pt>
    <dgm:pt modelId="{10A82502-38E5-489B-A81E-2A54E8F84929}" type="sibTrans" cxnId="{2BFBA1E0-8394-4EF6-9E06-9C1858C5E6AF}">
      <dgm:prSet/>
      <dgm:spPr/>
      <dgm:t>
        <a:bodyPr/>
        <a:lstStyle/>
        <a:p>
          <a:endParaRPr lang="pt-BR"/>
        </a:p>
      </dgm:t>
    </dgm:pt>
    <dgm:pt modelId="{F568B8D2-FC49-4BD6-BD15-F01757A54224}">
      <dgm:prSet phldrT="[Texto]"/>
      <dgm:spPr/>
      <dgm:t>
        <a:bodyPr/>
        <a:lstStyle/>
        <a:p>
          <a:r>
            <a:rPr lang="pt-BR" dirty="0"/>
            <a:t>Entropia</a:t>
          </a:r>
        </a:p>
      </dgm:t>
    </dgm:pt>
    <dgm:pt modelId="{C5AA4795-67B5-40CC-99F3-FA32A32232B8}" type="parTrans" cxnId="{62A6C800-C7FE-4FCE-B239-A39B1A1A8851}">
      <dgm:prSet/>
      <dgm:spPr/>
      <dgm:t>
        <a:bodyPr/>
        <a:lstStyle/>
        <a:p>
          <a:endParaRPr lang="pt-BR"/>
        </a:p>
      </dgm:t>
    </dgm:pt>
    <dgm:pt modelId="{7927B84E-20A0-41E6-949D-CEB18904A641}" type="sibTrans" cxnId="{62A6C800-C7FE-4FCE-B239-A39B1A1A8851}">
      <dgm:prSet/>
      <dgm:spPr/>
      <dgm:t>
        <a:bodyPr/>
        <a:lstStyle/>
        <a:p>
          <a:endParaRPr lang="pt-BR"/>
        </a:p>
      </dgm:t>
    </dgm:pt>
    <dgm:pt modelId="{1C7C7E15-ED13-40A5-89D3-FC1C16B8B5DB}">
      <dgm:prSet phldrT="[Texto]"/>
      <dgm:spPr/>
      <dgm:t>
        <a:bodyPr/>
        <a:lstStyle/>
        <a:p>
          <a:r>
            <a:rPr lang="pt-BR" dirty="0"/>
            <a:t>Codificação Residual</a:t>
          </a:r>
        </a:p>
      </dgm:t>
    </dgm:pt>
    <dgm:pt modelId="{756D820F-D851-441C-B436-23CA1476CF6F}" type="sibTrans" cxnId="{BE5CD823-6158-4C14-9D0C-0B88E654B618}">
      <dgm:prSet/>
      <dgm:spPr/>
      <dgm:t>
        <a:bodyPr/>
        <a:lstStyle/>
        <a:p>
          <a:endParaRPr lang="pt-BR"/>
        </a:p>
      </dgm:t>
    </dgm:pt>
    <dgm:pt modelId="{3125D9C9-3014-4766-A13F-EE0B97B213F8}" type="parTrans" cxnId="{BE5CD823-6158-4C14-9D0C-0B88E654B618}">
      <dgm:prSet/>
      <dgm:spPr/>
      <dgm:t>
        <a:bodyPr/>
        <a:lstStyle/>
        <a:p>
          <a:endParaRPr lang="pt-BR"/>
        </a:p>
      </dgm:t>
    </dgm:pt>
    <dgm:pt modelId="{D25733B9-F121-4A27-80C2-0EEA97F92C50}" type="pres">
      <dgm:prSet presAssocID="{192E96C9-2F8C-496B-84DE-FBEA8D755CAD}" presName="Name0" presStyleCnt="0">
        <dgm:presLayoutVars>
          <dgm:dir/>
          <dgm:resizeHandles val="exact"/>
        </dgm:presLayoutVars>
      </dgm:prSet>
      <dgm:spPr/>
    </dgm:pt>
    <dgm:pt modelId="{AC11AFC3-3A58-4F2D-9C9F-B3CF8545F407}" type="pres">
      <dgm:prSet presAssocID="{B0F86BAC-86C1-4C60-B5CC-5066737C1BB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F183C-A57A-4BE6-A96C-861F41C8E131}" type="pres">
      <dgm:prSet presAssocID="{E4CB585C-B5FF-42BA-BE8F-60F5728AF47C}" presName="sibTrans" presStyleLbl="sibTrans2D1" presStyleIdx="0" presStyleCnt="3"/>
      <dgm:spPr/>
      <dgm:t>
        <a:bodyPr/>
        <a:lstStyle/>
        <a:p>
          <a:endParaRPr lang="pt-BR"/>
        </a:p>
      </dgm:t>
    </dgm:pt>
    <dgm:pt modelId="{23F8A657-DA2A-4C15-9B77-920CE10B2E51}" type="pres">
      <dgm:prSet presAssocID="{E4CB585C-B5FF-42BA-BE8F-60F5728AF47C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22E215A8-C2BB-4CCF-9AC0-A49EE9681BFD}" type="pres">
      <dgm:prSet presAssocID="{700B08DB-F302-437E-814E-3749689DA59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034785C-EA94-4866-8274-0194ADEE02B3}" type="pres">
      <dgm:prSet presAssocID="{10A82502-38E5-489B-A81E-2A54E8F84929}" presName="sibTrans" presStyleLbl="sibTrans2D1" presStyleIdx="1" presStyleCnt="3"/>
      <dgm:spPr/>
      <dgm:t>
        <a:bodyPr/>
        <a:lstStyle/>
        <a:p>
          <a:endParaRPr lang="pt-BR"/>
        </a:p>
      </dgm:t>
    </dgm:pt>
    <dgm:pt modelId="{135B3538-6C60-4A64-ACF2-5B4BDF81AB14}" type="pres">
      <dgm:prSet presAssocID="{10A82502-38E5-489B-A81E-2A54E8F84929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59BE9963-ED2B-458E-A4FE-5D63551B8223}" type="pres">
      <dgm:prSet presAssocID="{1C7C7E15-ED13-40A5-89D3-FC1C16B8B5D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81F5AC-1CA8-4979-8051-E2C2BB3DB702}" type="pres">
      <dgm:prSet presAssocID="{756D820F-D851-441C-B436-23CA1476CF6F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9F2AB8A-F7A5-4787-A9F6-4C2B700A076D}" type="pres">
      <dgm:prSet presAssocID="{756D820F-D851-441C-B436-23CA1476CF6F}" presName="connectorText" presStyleLbl="sibTrans2D1" presStyleIdx="2" presStyleCnt="3"/>
      <dgm:spPr/>
      <dgm:t>
        <a:bodyPr/>
        <a:lstStyle/>
        <a:p>
          <a:endParaRPr lang="pt-BR"/>
        </a:p>
      </dgm:t>
    </dgm:pt>
    <dgm:pt modelId="{82CE8CF5-B256-4320-9E27-66E672BA72EA}" type="pres">
      <dgm:prSet presAssocID="{F568B8D2-FC49-4BD6-BD15-F01757A5422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B90290-B1EF-4D17-838C-D59D7B2A7C22}" type="presOf" srcId="{10A82502-38E5-489B-A81E-2A54E8F84929}" destId="{135B3538-6C60-4A64-ACF2-5B4BDF81AB14}" srcOrd="1" destOrd="0" presId="urn:microsoft.com/office/officeart/2005/8/layout/process1"/>
    <dgm:cxn modelId="{2BFBA1E0-8394-4EF6-9E06-9C1858C5E6AF}" srcId="{192E96C9-2F8C-496B-84DE-FBEA8D755CAD}" destId="{700B08DB-F302-437E-814E-3749689DA596}" srcOrd="1" destOrd="0" parTransId="{016CAF46-DAE1-4866-95E9-91DB77C2875A}" sibTransId="{10A82502-38E5-489B-A81E-2A54E8F84929}"/>
    <dgm:cxn modelId="{645611EE-E6A5-4944-B2AA-CDF1759C0572}" type="presOf" srcId="{1C7C7E15-ED13-40A5-89D3-FC1C16B8B5DB}" destId="{59BE9963-ED2B-458E-A4FE-5D63551B8223}" srcOrd="0" destOrd="0" presId="urn:microsoft.com/office/officeart/2005/8/layout/process1"/>
    <dgm:cxn modelId="{5F85B2CB-C083-4921-A3EF-2EC9C25382B0}" type="presOf" srcId="{756D820F-D851-441C-B436-23CA1476CF6F}" destId="{9481F5AC-1CA8-4979-8051-E2C2BB3DB702}" srcOrd="0" destOrd="0" presId="urn:microsoft.com/office/officeart/2005/8/layout/process1"/>
    <dgm:cxn modelId="{CB3A0D5C-3A8A-45DD-B454-F8871FAB7037}" type="presOf" srcId="{10A82502-38E5-489B-A81E-2A54E8F84929}" destId="{B034785C-EA94-4866-8274-0194ADEE02B3}" srcOrd="0" destOrd="0" presId="urn:microsoft.com/office/officeart/2005/8/layout/process1"/>
    <dgm:cxn modelId="{E0813DCE-A6DA-487C-A842-8A29BE897B11}" srcId="{192E96C9-2F8C-496B-84DE-FBEA8D755CAD}" destId="{B0F86BAC-86C1-4C60-B5CC-5066737C1BB3}" srcOrd="0" destOrd="0" parTransId="{8A4620D3-184B-474C-9982-6F7A86AB3E83}" sibTransId="{E4CB585C-B5FF-42BA-BE8F-60F5728AF47C}"/>
    <dgm:cxn modelId="{7B7662CC-A7A0-4C95-BB0F-B6F2E07B55CB}" type="presOf" srcId="{B0F86BAC-86C1-4C60-B5CC-5066737C1BB3}" destId="{AC11AFC3-3A58-4F2D-9C9F-B3CF8545F407}" srcOrd="0" destOrd="0" presId="urn:microsoft.com/office/officeart/2005/8/layout/process1"/>
    <dgm:cxn modelId="{B751A063-9DB6-47B4-B6A7-03938D7A2F16}" type="presOf" srcId="{E4CB585C-B5FF-42BA-BE8F-60F5728AF47C}" destId="{23F8A657-DA2A-4C15-9B77-920CE10B2E51}" srcOrd="1" destOrd="0" presId="urn:microsoft.com/office/officeart/2005/8/layout/process1"/>
    <dgm:cxn modelId="{81E3D2D8-936A-491F-AD00-9136DE65EFB7}" type="presOf" srcId="{F568B8D2-FC49-4BD6-BD15-F01757A54224}" destId="{82CE8CF5-B256-4320-9E27-66E672BA72EA}" srcOrd="0" destOrd="0" presId="urn:microsoft.com/office/officeart/2005/8/layout/process1"/>
    <dgm:cxn modelId="{4878A5E6-1338-4D30-A56C-43682B5CF5A1}" type="presOf" srcId="{E4CB585C-B5FF-42BA-BE8F-60F5728AF47C}" destId="{482F183C-A57A-4BE6-A96C-861F41C8E131}" srcOrd="0" destOrd="0" presId="urn:microsoft.com/office/officeart/2005/8/layout/process1"/>
    <dgm:cxn modelId="{DD6F8213-ACD1-45EF-805E-9F47DCBAA287}" type="presOf" srcId="{756D820F-D851-441C-B436-23CA1476CF6F}" destId="{D9F2AB8A-F7A5-4787-A9F6-4C2B700A076D}" srcOrd="1" destOrd="0" presId="urn:microsoft.com/office/officeart/2005/8/layout/process1"/>
    <dgm:cxn modelId="{4A67B563-E43F-450C-99E2-52602E1C4DC9}" type="presOf" srcId="{700B08DB-F302-437E-814E-3749689DA596}" destId="{22E215A8-C2BB-4CCF-9AC0-A49EE9681BFD}" srcOrd="0" destOrd="0" presId="urn:microsoft.com/office/officeart/2005/8/layout/process1"/>
    <dgm:cxn modelId="{71E07ECC-E220-49B1-BCBA-E45B8D62D7B7}" type="presOf" srcId="{192E96C9-2F8C-496B-84DE-FBEA8D755CAD}" destId="{D25733B9-F121-4A27-80C2-0EEA97F92C50}" srcOrd="0" destOrd="0" presId="urn:microsoft.com/office/officeart/2005/8/layout/process1"/>
    <dgm:cxn modelId="{62A6C800-C7FE-4FCE-B239-A39B1A1A8851}" srcId="{192E96C9-2F8C-496B-84DE-FBEA8D755CAD}" destId="{F568B8D2-FC49-4BD6-BD15-F01757A54224}" srcOrd="3" destOrd="0" parTransId="{C5AA4795-67B5-40CC-99F3-FA32A32232B8}" sibTransId="{7927B84E-20A0-41E6-949D-CEB18904A641}"/>
    <dgm:cxn modelId="{BE5CD823-6158-4C14-9D0C-0B88E654B618}" srcId="{192E96C9-2F8C-496B-84DE-FBEA8D755CAD}" destId="{1C7C7E15-ED13-40A5-89D3-FC1C16B8B5DB}" srcOrd="2" destOrd="0" parTransId="{3125D9C9-3014-4766-A13F-EE0B97B213F8}" sibTransId="{756D820F-D851-441C-B436-23CA1476CF6F}"/>
    <dgm:cxn modelId="{A1E8A431-16E5-4900-B57D-0B98552A70AD}" type="presParOf" srcId="{D25733B9-F121-4A27-80C2-0EEA97F92C50}" destId="{AC11AFC3-3A58-4F2D-9C9F-B3CF8545F407}" srcOrd="0" destOrd="0" presId="urn:microsoft.com/office/officeart/2005/8/layout/process1"/>
    <dgm:cxn modelId="{5EDABB75-513E-4736-91B2-4AE7AAECBCB8}" type="presParOf" srcId="{D25733B9-F121-4A27-80C2-0EEA97F92C50}" destId="{482F183C-A57A-4BE6-A96C-861F41C8E131}" srcOrd="1" destOrd="0" presId="urn:microsoft.com/office/officeart/2005/8/layout/process1"/>
    <dgm:cxn modelId="{1328193D-669C-416C-889D-795953427BBA}" type="presParOf" srcId="{482F183C-A57A-4BE6-A96C-861F41C8E131}" destId="{23F8A657-DA2A-4C15-9B77-920CE10B2E51}" srcOrd="0" destOrd="0" presId="urn:microsoft.com/office/officeart/2005/8/layout/process1"/>
    <dgm:cxn modelId="{36C4CCE4-4A94-434F-8D3F-78A044E09A0D}" type="presParOf" srcId="{D25733B9-F121-4A27-80C2-0EEA97F92C50}" destId="{22E215A8-C2BB-4CCF-9AC0-A49EE9681BFD}" srcOrd="2" destOrd="0" presId="urn:microsoft.com/office/officeart/2005/8/layout/process1"/>
    <dgm:cxn modelId="{39B4AEEF-B0BB-4242-B27A-E127546D5821}" type="presParOf" srcId="{D25733B9-F121-4A27-80C2-0EEA97F92C50}" destId="{B034785C-EA94-4866-8274-0194ADEE02B3}" srcOrd="3" destOrd="0" presId="urn:microsoft.com/office/officeart/2005/8/layout/process1"/>
    <dgm:cxn modelId="{1FED3BEA-80B6-443F-AA62-B01DB399AA91}" type="presParOf" srcId="{B034785C-EA94-4866-8274-0194ADEE02B3}" destId="{135B3538-6C60-4A64-ACF2-5B4BDF81AB14}" srcOrd="0" destOrd="0" presId="urn:microsoft.com/office/officeart/2005/8/layout/process1"/>
    <dgm:cxn modelId="{8BE36EB8-9838-4B57-B28C-A9FC6D0A2DA3}" type="presParOf" srcId="{D25733B9-F121-4A27-80C2-0EEA97F92C50}" destId="{59BE9963-ED2B-458E-A4FE-5D63551B8223}" srcOrd="4" destOrd="0" presId="urn:microsoft.com/office/officeart/2005/8/layout/process1"/>
    <dgm:cxn modelId="{92CB918A-20DC-4600-8122-2019BABF770B}" type="presParOf" srcId="{D25733B9-F121-4A27-80C2-0EEA97F92C50}" destId="{9481F5AC-1CA8-4979-8051-E2C2BB3DB702}" srcOrd="5" destOrd="0" presId="urn:microsoft.com/office/officeart/2005/8/layout/process1"/>
    <dgm:cxn modelId="{C8F6B13F-7B5F-4016-B063-322F25992894}" type="presParOf" srcId="{9481F5AC-1CA8-4979-8051-E2C2BB3DB702}" destId="{D9F2AB8A-F7A5-4787-A9F6-4C2B700A076D}" srcOrd="0" destOrd="0" presId="urn:microsoft.com/office/officeart/2005/8/layout/process1"/>
    <dgm:cxn modelId="{F62087DC-8A32-4677-8939-D7080FE69B09}" type="presParOf" srcId="{D25733B9-F121-4A27-80C2-0EEA97F92C50}" destId="{82CE8CF5-B256-4320-9E27-66E672BA72E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1AFC3-3A58-4F2D-9C9F-B3CF8545F407}">
      <dsp:nvSpPr>
        <dsp:cNvPr id="0" name=""/>
        <dsp:cNvSpPr/>
      </dsp:nvSpPr>
      <dsp:spPr>
        <a:xfrm>
          <a:off x="3860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/>
            <a:t>Particionamento</a:t>
          </a:r>
        </a:p>
      </dsp:txBody>
      <dsp:txXfrm>
        <a:off x="33523" y="761798"/>
        <a:ext cx="1628607" cy="953434"/>
      </dsp:txXfrm>
    </dsp:sp>
    <dsp:sp modelId="{482F183C-A57A-4BE6-A96C-861F41C8E131}">
      <dsp:nvSpPr>
        <dsp:cNvPr id="0" name=""/>
        <dsp:cNvSpPr/>
      </dsp:nvSpPr>
      <dsp:spPr>
        <a:xfrm>
          <a:off x="1860587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860587" y="1112932"/>
        <a:ext cx="250489" cy="251165"/>
      </dsp:txXfrm>
    </dsp:sp>
    <dsp:sp modelId="{22E215A8-C2BB-4CCF-9AC0-A49EE9681BFD}">
      <dsp:nvSpPr>
        <dsp:cNvPr id="0" name=""/>
        <dsp:cNvSpPr/>
      </dsp:nvSpPr>
      <dsp:spPr>
        <a:xfrm>
          <a:off x="2366967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Predição </a:t>
          </a:r>
          <a:r>
            <a:rPr lang="pt-BR" sz="1700" kern="1200" dirty="0" err="1"/>
            <a:t>Intra</a:t>
          </a:r>
          <a:r>
            <a:rPr lang="pt-BR" sz="1700" kern="1200" dirty="0"/>
            <a:t>/Inter</a:t>
          </a:r>
        </a:p>
      </dsp:txBody>
      <dsp:txXfrm>
        <a:off x="2396630" y="761798"/>
        <a:ext cx="1628607" cy="953434"/>
      </dsp:txXfrm>
    </dsp:sp>
    <dsp:sp modelId="{B034785C-EA94-4866-8274-0194ADEE02B3}">
      <dsp:nvSpPr>
        <dsp:cNvPr id="0" name=""/>
        <dsp:cNvSpPr/>
      </dsp:nvSpPr>
      <dsp:spPr>
        <a:xfrm>
          <a:off x="4223694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4223694" y="1112932"/>
        <a:ext cx="250489" cy="251165"/>
      </dsp:txXfrm>
    </dsp:sp>
    <dsp:sp modelId="{59BE9963-ED2B-458E-A4FE-5D63551B8223}">
      <dsp:nvSpPr>
        <dsp:cNvPr id="0" name=""/>
        <dsp:cNvSpPr/>
      </dsp:nvSpPr>
      <dsp:spPr>
        <a:xfrm>
          <a:off x="4730074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Codificação Residual</a:t>
          </a:r>
        </a:p>
      </dsp:txBody>
      <dsp:txXfrm>
        <a:off x="4759737" y="761798"/>
        <a:ext cx="1628607" cy="953434"/>
      </dsp:txXfrm>
    </dsp:sp>
    <dsp:sp modelId="{9481F5AC-1CA8-4979-8051-E2C2BB3DB702}">
      <dsp:nvSpPr>
        <dsp:cNvPr id="0" name=""/>
        <dsp:cNvSpPr/>
      </dsp:nvSpPr>
      <dsp:spPr>
        <a:xfrm>
          <a:off x="6586801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6586801" y="1112932"/>
        <a:ext cx="250489" cy="251165"/>
      </dsp:txXfrm>
    </dsp:sp>
    <dsp:sp modelId="{82CE8CF5-B256-4320-9E27-66E672BA72EA}">
      <dsp:nvSpPr>
        <dsp:cNvPr id="0" name=""/>
        <dsp:cNvSpPr/>
      </dsp:nvSpPr>
      <dsp:spPr>
        <a:xfrm>
          <a:off x="7093181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Entropia</a:t>
          </a:r>
        </a:p>
      </dsp:txBody>
      <dsp:txXfrm>
        <a:off x="7122844" y="761798"/>
        <a:ext cx="1628607" cy="95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1AFC3-3A58-4F2D-9C9F-B3CF8545F407}">
      <dsp:nvSpPr>
        <dsp:cNvPr id="0" name=""/>
        <dsp:cNvSpPr/>
      </dsp:nvSpPr>
      <dsp:spPr>
        <a:xfrm>
          <a:off x="3860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/>
            <a:t>Particionamento</a:t>
          </a:r>
        </a:p>
      </dsp:txBody>
      <dsp:txXfrm>
        <a:off x="33523" y="761798"/>
        <a:ext cx="1628607" cy="953434"/>
      </dsp:txXfrm>
    </dsp:sp>
    <dsp:sp modelId="{482F183C-A57A-4BE6-A96C-861F41C8E131}">
      <dsp:nvSpPr>
        <dsp:cNvPr id="0" name=""/>
        <dsp:cNvSpPr/>
      </dsp:nvSpPr>
      <dsp:spPr>
        <a:xfrm>
          <a:off x="1860587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860587" y="1112932"/>
        <a:ext cx="250489" cy="251165"/>
      </dsp:txXfrm>
    </dsp:sp>
    <dsp:sp modelId="{22E215A8-C2BB-4CCF-9AC0-A49EE9681BFD}">
      <dsp:nvSpPr>
        <dsp:cNvPr id="0" name=""/>
        <dsp:cNvSpPr/>
      </dsp:nvSpPr>
      <dsp:spPr>
        <a:xfrm>
          <a:off x="2366967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Predição </a:t>
          </a:r>
          <a:r>
            <a:rPr lang="pt-BR" sz="1700" kern="1200" dirty="0" err="1"/>
            <a:t>Intra</a:t>
          </a:r>
          <a:r>
            <a:rPr lang="pt-BR" sz="1700" kern="1200" dirty="0"/>
            <a:t>/Inter</a:t>
          </a:r>
        </a:p>
      </dsp:txBody>
      <dsp:txXfrm>
        <a:off x="2396630" y="761798"/>
        <a:ext cx="1628607" cy="953434"/>
      </dsp:txXfrm>
    </dsp:sp>
    <dsp:sp modelId="{B034785C-EA94-4866-8274-0194ADEE02B3}">
      <dsp:nvSpPr>
        <dsp:cNvPr id="0" name=""/>
        <dsp:cNvSpPr/>
      </dsp:nvSpPr>
      <dsp:spPr>
        <a:xfrm>
          <a:off x="4223694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4223694" y="1112932"/>
        <a:ext cx="250489" cy="251165"/>
      </dsp:txXfrm>
    </dsp:sp>
    <dsp:sp modelId="{59BE9963-ED2B-458E-A4FE-5D63551B8223}">
      <dsp:nvSpPr>
        <dsp:cNvPr id="0" name=""/>
        <dsp:cNvSpPr/>
      </dsp:nvSpPr>
      <dsp:spPr>
        <a:xfrm>
          <a:off x="4730074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Codificação Residual</a:t>
          </a:r>
        </a:p>
      </dsp:txBody>
      <dsp:txXfrm>
        <a:off x="4759737" y="761798"/>
        <a:ext cx="1628607" cy="953434"/>
      </dsp:txXfrm>
    </dsp:sp>
    <dsp:sp modelId="{9481F5AC-1CA8-4979-8051-E2C2BB3DB702}">
      <dsp:nvSpPr>
        <dsp:cNvPr id="0" name=""/>
        <dsp:cNvSpPr/>
      </dsp:nvSpPr>
      <dsp:spPr>
        <a:xfrm>
          <a:off x="6586801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6586801" y="1112932"/>
        <a:ext cx="250489" cy="251165"/>
      </dsp:txXfrm>
    </dsp:sp>
    <dsp:sp modelId="{82CE8CF5-B256-4320-9E27-66E672BA72EA}">
      <dsp:nvSpPr>
        <dsp:cNvPr id="0" name=""/>
        <dsp:cNvSpPr/>
      </dsp:nvSpPr>
      <dsp:spPr>
        <a:xfrm>
          <a:off x="7093181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Entropia</a:t>
          </a:r>
        </a:p>
      </dsp:txBody>
      <dsp:txXfrm>
        <a:off x="7122844" y="761798"/>
        <a:ext cx="1628607" cy="953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1AFC3-3A58-4F2D-9C9F-B3CF8545F407}">
      <dsp:nvSpPr>
        <dsp:cNvPr id="0" name=""/>
        <dsp:cNvSpPr/>
      </dsp:nvSpPr>
      <dsp:spPr>
        <a:xfrm>
          <a:off x="3860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/>
            <a:t>Particionamento</a:t>
          </a:r>
        </a:p>
      </dsp:txBody>
      <dsp:txXfrm>
        <a:off x="33523" y="761798"/>
        <a:ext cx="1628607" cy="953434"/>
      </dsp:txXfrm>
    </dsp:sp>
    <dsp:sp modelId="{482F183C-A57A-4BE6-A96C-861F41C8E131}">
      <dsp:nvSpPr>
        <dsp:cNvPr id="0" name=""/>
        <dsp:cNvSpPr/>
      </dsp:nvSpPr>
      <dsp:spPr>
        <a:xfrm>
          <a:off x="1860587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860587" y="1112932"/>
        <a:ext cx="250489" cy="251165"/>
      </dsp:txXfrm>
    </dsp:sp>
    <dsp:sp modelId="{22E215A8-C2BB-4CCF-9AC0-A49EE9681BFD}">
      <dsp:nvSpPr>
        <dsp:cNvPr id="0" name=""/>
        <dsp:cNvSpPr/>
      </dsp:nvSpPr>
      <dsp:spPr>
        <a:xfrm>
          <a:off x="2366967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Predição </a:t>
          </a:r>
          <a:r>
            <a:rPr lang="pt-BR" sz="1700" kern="1200" dirty="0" err="1"/>
            <a:t>Intra</a:t>
          </a:r>
          <a:r>
            <a:rPr lang="pt-BR" sz="1700" kern="1200" dirty="0"/>
            <a:t>/Inter</a:t>
          </a:r>
        </a:p>
      </dsp:txBody>
      <dsp:txXfrm>
        <a:off x="2396630" y="761798"/>
        <a:ext cx="1628607" cy="953434"/>
      </dsp:txXfrm>
    </dsp:sp>
    <dsp:sp modelId="{B034785C-EA94-4866-8274-0194ADEE02B3}">
      <dsp:nvSpPr>
        <dsp:cNvPr id="0" name=""/>
        <dsp:cNvSpPr/>
      </dsp:nvSpPr>
      <dsp:spPr>
        <a:xfrm>
          <a:off x="4223694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4223694" y="1112932"/>
        <a:ext cx="250489" cy="251165"/>
      </dsp:txXfrm>
    </dsp:sp>
    <dsp:sp modelId="{59BE9963-ED2B-458E-A4FE-5D63551B8223}">
      <dsp:nvSpPr>
        <dsp:cNvPr id="0" name=""/>
        <dsp:cNvSpPr/>
      </dsp:nvSpPr>
      <dsp:spPr>
        <a:xfrm>
          <a:off x="4730074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Codificação Residual</a:t>
          </a:r>
        </a:p>
      </dsp:txBody>
      <dsp:txXfrm>
        <a:off x="4759737" y="761798"/>
        <a:ext cx="1628607" cy="953434"/>
      </dsp:txXfrm>
    </dsp:sp>
    <dsp:sp modelId="{9481F5AC-1CA8-4979-8051-E2C2BB3DB702}">
      <dsp:nvSpPr>
        <dsp:cNvPr id="0" name=""/>
        <dsp:cNvSpPr/>
      </dsp:nvSpPr>
      <dsp:spPr>
        <a:xfrm>
          <a:off x="6586801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6586801" y="1112932"/>
        <a:ext cx="250489" cy="251165"/>
      </dsp:txXfrm>
    </dsp:sp>
    <dsp:sp modelId="{82CE8CF5-B256-4320-9E27-66E672BA72EA}">
      <dsp:nvSpPr>
        <dsp:cNvPr id="0" name=""/>
        <dsp:cNvSpPr/>
      </dsp:nvSpPr>
      <dsp:spPr>
        <a:xfrm>
          <a:off x="7093181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Entropia</a:t>
          </a:r>
        </a:p>
      </dsp:txBody>
      <dsp:txXfrm>
        <a:off x="7122844" y="761798"/>
        <a:ext cx="1628607" cy="953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1AFC3-3A58-4F2D-9C9F-B3CF8545F407}">
      <dsp:nvSpPr>
        <dsp:cNvPr id="0" name=""/>
        <dsp:cNvSpPr/>
      </dsp:nvSpPr>
      <dsp:spPr>
        <a:xfrm>
          <a:off x="3860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/>
            <a:t>Particionamento</a:t>
          </a:r>
        </a:p>
      </dsp:txBody>
      <dsp:txXfrm>
        <a:off x="33523" y="761798"/>
        <a:ext cx="1628607" cy="953434"/>
      </dsp:txXfrm>
    </dsp:sp>
    <dsp:sp modelId="{482F183C-A57A-4BE6-A96C-861F41C8E131}">
      <dsp:nvSpPr>
        <dsp:cNvPr id="0" name=""/>
        <dsp:cNvSpPr/>
      </dsp:nvSpPr>
      <dsp:spPr>
        <a:xfrm>
          <a:off x="1860587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860587" y="1112932"/>
        <a:ext cx="250489" cy="251165"/>
      </dsp:txXfrm>
    </dsp:sp>
    <dsp:sp modelId="{22E215A8-C2BB-4CCF-9AC0-A49EE9681BFD}">
      <dsp:nvSpPr>
        <dsp:cNvPr id="0" name=""/>
        <dsp:cNvSpPr/>
      </dsp:nvSpPr>
      <dsp:spPr>
        <a:xfrm>
          <a:off x="2366967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Predição </a:t>
          </a:r>
          <a:r>
            <a:rPr lang="pt-BR" sz="1700" kern="1200" dirty="0" err="1"/>
            <a:t>Intra</a:t>
          </a:r>
          <a:r>
            <a:rPr lang="pt-BR" sz="1700" kern="1200" dirty="0"/>
            <a:t>/Inter</a:t>
          </a:r>
        </a:p>
      </dsp:txBody>
      <dsp:txXfrm>
        <a:off x="2396630" y="761798"/>
        <a:ext cx="1628607" cy="953434"/>
      </dsp:txXfrm>
    </dsp:sp>
    <dsp:sp modelId="{B034785C-EA94-4866-8274-0194ADEE02B3}">
      <dsp:nvSpPr>
        <dsp:cNvPr id="0" name=""/>
        <dsp:cNvSpPr/>
      </dsp:nvSpPr>
      <dsp:spPr>
        <a:xfrm>
          <a:off x="4223694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4223694" y="1112932"/>
        <a:ext cx="250489" cy="251165"/>
      </dsp:txXfrm>
    </dsp:sp>
    <dsp:sp modelId="{59BE9963-ED2B-458E-A4FE-5D63551B8223}">
      <dsp:nvSpPr>
        <dsp:cNvPr id="0" name=""/>
        <dsp:cNvSpPr/>
      </dsp:nvSpPr>
      <dsp:spPr>
        <a:xfrm>
          <a:off x="4730074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Codificação Residual</a:t>
          </a:r>
        </a:p>
      </dsp:txBody>
      <dsp:txXfrm>
        <a:off x="4759737" y="761798"/>
        <a:ext cx="1628607" cy="953434"/>
      </dsp:txXfrm>
    </dsp:sp>
    <dsp:sp modelId="{9481F5AC-1CA8-4979-8051-E2C2BB3DB702}">
      <dsp:nvSpPr>
        <dsp:cNvPr id="0" name=""/>
        <dsp:cNvSpPr/>
      </dsp:nvSpPr>
      <dsp:spPr>
        <a:xfrm>
          <a:off x="6586801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6586801" y="1112932"/>
        <a:ext cx="250489" cy="251165"/>
      </dsp:txXfrm>
    </dsp:sp>
    <dsp:sp modelId="{82CE8CF5-B256-4320-9E27-66E672BA72EA}">
      <dsp:nvSpPr>
        <dsp:cNvPr id="0" name=""/>
        <dsp:cNvSpPr/>
      </dsp:nvSpPr>
      <dsp:spPr>
        <a:xfrm>
          <a:off x="7093181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Entropia</a:t>
          </a:r>
        </a:p>
      </dsp:txBody>
      <dsp:txXfrm>
        <a:off x="7122844" y="761798"/>
        <a:ext cx="1628607" cy="953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1AFC3-3A58-4F2D-9C9F-B3CF8545F407}">
      <dsp:nvSpPr>
        <dsp:cNvPr id="0" name=""/>
        <dsp:cNvSpPr/>
      </dsp:nvSpPr>
      <dsp:spPr>
        <a:xfrm>
          <a:off x="3860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/>
            <a:t>Particionamento</a:t>
          </a:r>
        </a:p>
      </dsp:txBody>
      <dsp:txXfrm>
        <a:off x="33523" y="761798"/>
        <a:ext cx="1628607" cy="953434"/>
      </dsp:txXfrm>
    </dsp:sp>
    <dsp:sp modelId="{482F183C-A57A-4BE6-A96C-861F41C8E131}">
      <dsp:nvSpPr>
        <dsp:cNvPr id="0" name=""/>
        <dsp:cNvSpPr/>
      </dsp:nvSpPr>
      <dsp:spPr>
        <a:xfrm>
          <a:off x="1860587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860587" y="1112932"/>
        <a:ext cx="250489" cy="251165"/>
      </dsp:txXfrm>
    </dsp:sp>
    <dsp:sp modelId="{22E215A8-C2BB-4CCF-9AC0-A49EE9681BFD}">
      <dsp:nvSpPr>
        <dsp:cNvPr id="0" name=""/>
        <dsp:cNvSpPr/>
      </dsp:nvSpPr>
      <dsp:spPr>
        <a:xfrm>
          <a:off x="2366967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Predição </a:t>
          </a:r>
          <a:r>
            <a:rPr lang="pt-BR" sz="1700" kern="1200" dirty="0" err="1"/>
            <a:t>Intra</a:t>
          </a:r>
          <a:r>
            <a:rPr lang="pt-BR" sz="1700" kern="1200" dirty="0"/>
            <a:t>/Inter</a:t>
          </a:r>
        </a:p>
      </dsp:txBody>
      <dsp:txXfrm>
        <a:off x="2396630" y="761798"/>
        <a:ext cx="1628607" cy="953434"/>
      </dsp:txXfrm>
    </dsp:sp>
    <dsp:sp modelId="{B034785C-EA94-4866-8274-0194ADEE02B3}">
      <dsp:nvSpPr>
        <dsp:cNvPr id="0" name=""/>
        <dsp:cNvSpPr/>
      </dsp:nvSpPr>
      <dsp:spPr>
        <a:xfrm>
          <a:off x="4223694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4223694" y="1112932"/>
        <a:ext cx="250489" cy="251165"/>
      </dsp:txXfrm>
    </dsp:sp>
    <dsp:sp modelId="{59BE9963-ED2B-458E-A4FE-5D63551B8223}">
      <dsp:nvSpPr>
        <dsp:cNvPr id="0" name=""/>
        <dsp:cNvSpPr/>
      </dsp:nvSpPr>
      <dsp:spPr>
        <a:xfrm>
          <a:off x="4730074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Codificação Residual</a:t>
          </a:r>
        </a:p>
      </dsp:txBody>
      <dsp:txXfrm>
        <a:off x="4759737" y="761798"/>
        <a:ext cx="1628607" cy="953434"/>
      </dsp:txXfrm>
    </dsp:sp>
    <dsp:sp modelId="{9481F5AC-1CA8-4979-8051-E2C2BB3DB702}">
      <dsp:nvSpPr>
        <dsp:cNvPr id="0" name=""/>
        <dsp:cNvSpPr/>
      </dsp:nvSpPr>
      <dsp:spPr>
        <a:xfrm>
          <a:off x="6586801" y="1029211"/>
          <a:ext cx="357841" cy="4186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6586801" y="1112932"/>
        <a:ext cx="250489" cy="251165"/>
      </dsp:txXfrm>
    </dsp:sp>
    <dsp:sp modelId="{82CE8CF5-B256-4320-9E27-66E672BA72EA}">
      <dsp:nvSpPr>
        <dsp:cNvPr id="0" name=""/>
        <dsp:cNvSpPr/>
      </dsp:nvSpPr>
      <dsp:spPr>
        <a:xfrm>
          <a:off x="7093181" y="732135"/>
          <a:ext cx="1687933" cy="10127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/>
            <a:t>Entropia</a:t>
          </a:r>
        </a:p>
      </dsp:txBody>
      <dsp:txXfrm>
        <a:off x="7122844" y="761798"/>
        <a:ext cx="1628607" cy="953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4E497-35F9-4542-B783-ED942C1E253E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0BDE5-C162-4E5D-ABDF-201A06975A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458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0BDE5-C162-4E5D-ABDF-201A06975A8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6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codificação </a:t>
            </a:r>
            <a:r>
              <a:rPr lang="pt-BR" dirty="0" err="1"/>
              <a:t>Intra</a:t>
            </a:r>
            <a:r>
              <a:rPr lang="pt-BR" dirty="0"/>
              <a:t> explora a redundância espacial, muito comum em regiões homogêneas como um céu azul. Por exemplo esses 16 pixels em branco podem ser iguais aos pixels logo acima.</a:t>
            </a:r>
          </a:p>
          <a:p>
            <a:r>
              <a:rPr lang="pt-BR" dirty="0"/>
              <a:t>Ao invés de enviar eles, é possível só indicar a direção de cópia.</a:t>
            </a:r>
          </a:p>
          <a:p>
            <a:endParaRPr lang="pt-BR" dirty="0"/>
          </a:p>
          <a:p>
            <a:r>
              <a:rPr lang="pt-BR" dirty="0" smtClean="0"/>
              <a:t>A codificação </a:t>
            </a:r>
            <a:r>
              <a:rPr lang="pt-BR" dirty="0" err="1" smtClean="0"/>
              <a:t>inter</a:t>
            </a:r>
            <a:r>
              <a:rPr lang="pt-BR" dirty="0" smtClean="0"/>
              <a:t> explora a redundância temporal, que ocorre quando há pouco movimento entre quadros. Por exemplo aqui a gente tem a mesma nuvenzinha nos dois quadros, mas ela se mexeu um pouquinho. A gente pode então só indicar que é a mesma nuvem do quadro anterior sem precisar enviar todos os pixels. Basta esse vetor aqui, que a gente chama de vetor de movimento.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0BDE5-C162-4E5D-ABDF-201A06975A8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14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0BDE5-C162-4E5D-ABDF-201A06975A8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58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estourar tempo, coloca esse pros créditos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0BDE5-C162-4E5D-ABDF-201A06975A8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723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0BDE5-C162-4E5D-ABDF-201A06975A8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435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0BDE5-C162-4E5D-ABDF-201A06975A8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29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EA0E7-DC3A-444A-9589-06EC3949B251}" type="datetime1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69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3B2A-13EC-435E-86B9-4369DBD5CE92}" type="datetime1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47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36CD-524D-4CC9-9A5A-7F36C023943E}" type="datetime1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09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0860-36DC-4AFA-935F-1DCBD2594FC9}" type="datetime1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33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7C137-099D-47F4-8013-FDA63AC1726C}" type="datetime1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50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040B3-CDA0-4F85-A201-5FC27A006F0B}" type="datetime1">
              <a:rPr lang="pt-BR" smtClean="0"/>
              <a:t>25/10/2018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81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DE0A5-0E81-4AF7-A3A0-FA505CF7DDB4}" type="datetime1">
              <a:rPr lang="pt-BR" smtClean="0"/>
              <a:t>25/10/2018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8C885-FD69-4BD6-8C28-E999BBBB34FB}" type="datetime1">
              <a:rPr lang="pt-BR" smtClean="0"/>
              <a:t>25/10/2018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98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81A1-A7AD-4080-B8EE-F691FE004B04}" type="datetime1">
              <a:rPr lang="pt-BR" smtClean="0"/>
              <a:t>25/10/2018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53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D060-9854-44D5-9328-768E15926E88}" type="datetime1">
              <a:rPr lang="pt-BR" smtClean="0"/>
              <a:t>25/10/2018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62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8F32-DCC3-4690-86E7-E2B005E96C83}" type="datetime1">
              <a:rPr lang="pt-BR" smtClean="0"/>
              <a:t>25/10/2018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52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0BFED-E6C9-400B-B922-10197119A0BC}" type="datetime1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B46C1-351D-411F-8339-2C87C6D0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03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2000" y="2130425"/>
            <a:ext cx="7920000" cy="1470025"/>
          </a:xfrm>
        </p:spPr>
        <p:txBody>
          <a:bodyPr>
            <a:noAutofit/>
          </a:bodyPr>
          <a:lstStyle/>
          <a:p>
            <a:r>
              <a:rPr lang="pt-BR" sz="3600" b="1" dirty="0"/>
              <a:t>Estimação de Movimento Fracionária para Codificadores HEVC em Sistemas Embarcados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65224"/>
            <a:ext cx="6400800" cy="1080000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Rafael da Silva</a:t>
            </a:r>
          </a:p>
          <a:p>
            <a:r>
              <a:rPr lang="pt-BR" b="1" dirty="0"/>
              <a:t>Orientador: Mateus Grellert</a:t>
            </a:r>
          </a:p>
          <a:p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17780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11" y="5778000"/>
            <a:ext cx="3847908" cy="108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" y="5868000"/>
            <a:ext cx="1676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HEVC – </a:t>
            </a:r>
            <a:r>
              <a:rPr lang="pt-BR" sz="2800" dirty="0">
                <a:solidFill>
                  <a:schemeClr val="bg1"/>
                </a:solidFill>
              </a:rPr>
              <a:t>High </a:t>
            </a:r>
            <a:r>
              <a:rPr lang="pt-BR" sz="2800" dirty="0" err="1">
                <a:solidFill>
                  <a:schemeClr val="bg1"/>
                </a:solidFill>
              </a:rPr>
              <a:t>Efficiency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Video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Coding</a:t>
            </a:r>
            <a:endParaRPr lang="pt-BR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/>
          </p:nvPr>
        </p:nvGraphicFramePr>
        <p:xfrm>
          <a:off x="179512" y="620688"/>
          <a:ext cx="8784976" cy="247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10</a:t>
            </a:fld>
            <a:endParaRPr lang="pt-BR" sz="1600" dirty="0"/>
          </a:p>
        </p:txBody>
      </p:sp>
      <p:sp>
        <p:nvSpPr>
          <p:cNvPr id="45" name="Line Callout 2 44">
            <a:extLst>
              <a:ext uri="{FF2B5EF4-FFF2-40B4-BE49-F238E27FC236}">
                <a16:creationId xmlns="" xmlns:a16="http://schemas.microsoft.com/office/drawing/2014/main" id="{635C4FC5-FBD3-144C-A02B-4A4F440E4F8E}"/>
              </a:ext>
            </a:extLst>
          </p:cNvPr>
          <p:cNvSpPr/>
          <p:nvPr/>
        </p:nvSpPr>
        <p:spPr>
          <a:xfrm>
            <a:off x="5549408" y="3066419"/>
            <a:ext cx="3062661" cy="1003674"/>
          </a:xfrm>
          <a:prstGeom prst="borderCallout2">
            <a:avLst>
              <a:gd name="adj1" fmla="val -5186"/>
              <a:gd name="adj2" fmla="val 62598"/>
              <a:gd name="adj3" fmla="val -19939"/>
              <a:gd name="adj4" fmla="val 72552"/>
              <a:gd name="adj5" fmla="val -41348"/>
              <a:gd name="adj6" fmla="val 74475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algoritmo de compressão com base em  </a:t>
            </a:r>
            <a:r>
              <a:rPr lang="pt-BR" dirty="0" err="1">
                <a:solidFill>
                  <a:schemeClr val="tx1"/>
                </a:solidFill>
              </a:rPr>
              <a:t>Variable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Length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Coding</a:t>
            </a:r>
            <a:r>
              <a:rPr lang="pt-BR" dirty="0">
                <a:solidFill>
                  <a:schemeClr val="tx1"/>
                </a:solidFill>
              </a:rPr>
              <a:t> (similar ao ZIP)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3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HEVC – </a:t>
            </a:r>
            <a:r>
              <a:rPr lang="pt-BR" sz="2800" dirty="0">
                <a:solidFill>
                  <a:schemeClr val="bg1"/>
                </a:solidFill>
              </a:rPr>
              <a:t>High </a:t>
            </a:r>
            <a:r>
              <a:rPr lang="pt-BR" sz="2800" dirty="0" err="1">
                <a:solidFill>
                  <a:schemeClr val="bg1"/>
                </a:solidFill>
              </a:rPr>
              <a:t>Efficiency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Video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Coding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26" y="764704"/>
            <a:ext cx="8094549" cy="5040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5753" y="6195939"/>
            <a:ext cx="747249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2200" dirty="0"/>
              <a:t>Diagrama de blocos de um codificador de vídeos genérico atual.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11</a:t>
            </a:fld>
            <a:endParaRPr lang="pt-BR" sz="16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3A74A4-422E-4D40-83FA-2AA2A12D94A9}"/>
              </a:ext>
            </a:extLst>
          </p:cNvPr>
          <p:cNvSpPr txBox="1"/>
          <p:nvPr/>
        </p:nvSpPr>
        <p:spPr>
          <a:xfrm>
            <a:off x="7452320" y="3789040"/>
            <a:ext cx="136815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Foco deste trabalho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273C1454-D47C-934E-9998-3647D2252699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6660232" y="3409488"/>
            <a:ext cx="792088" cy="70271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6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75245"/>
            <a:ext cx="8640000" cy="4525963"/>
          </a:xfrm>
        </p:spPr>
        <p:txBody>
          <a:bodyPr>
            <a:normAutofit/>
          </a:bodyPr>
          <a:lstStyle/>
          <a:p>
            <a:r>
              <a:rPr lang="pt-BR" sz="2400" dirty="0"/>
              <a:t>ME - ESTIMAÇÃO DE MOVIMENTO</a:t>
            </a:r>
          </a:p>
          <a:p>
            <a:pPr lvl="1"/>
            <a:r>
              <a:rPr lang="pt-BR" sz="2000" dirty="0"/>
              <a:t>IME (</a:t>
            </a:r>
            <a:r>
              <a:rPr lang="pt-BR" sz="2000" dirty="0" smtClean="0"/>
              <a:t>Estimação </a:t>
            </a:r>
            <a:r>
              <a:rPr lang="pt-BR" sz="2000" dirty="0"/>
              <a:t>de movimento inteira)</a:t>
            </a:r>
          </a:p>
          <a:p>
            <a:pPr lvl="1"/>
            <a:r>
              <a:rPr lang="pt-BR" sz="2000" dirty="0"/>
              <a:t>FME (</a:t>
            </a:r>
            <a:r>
              <a:rPr lang="pt-BR" sz="2000" dirty="0" smtClean="0"/>
              <a:t>Estimação </a:t>
            </a:r>
            <a:r>
              <a:rPr lang="pt-BR" sz="2000" dirty="0"/>
              <a:t>de movimento fracionária)</a:t>
            </a:r>
          </a:p>
          <a:p>
            <a:r>
              <a:rPr lang="pt-BR" sz="2400" b="1" dirty="0"/>
              <a:t>Etapa mais custosa da codificação</a:t>
            </a:r>
            <a:endParaRPr lang="pt-BR" sz="2000" b="1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HEVC – </a:t>
            </a:r>
            <a:r>
              <a:rPr lang="pt-BR" sz="2800" dirty="0">
                <a:solidFill>
                  <a:schemeClr val="bg1"/>
                </a:solidFill>
              </a:rPr>
              <a:t>High </a:t>
            </a:r>
            <a:r>
              <a:rPr lang="pt-BR" sz="2800" dirty="0" err="1">
                <a:solidFill>
                  <a:schemeClr val="bg1"/>
                </a:solidFill>
              </a:rPr>
              <a:t>Efficiency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Video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Coding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12</a:t>
            </a:fld>
            <a:endParaRPr lang="pt-B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C125E79-C61F-5744-AF03-154D4E9F7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/>
          <a:stretch/>
        </p:blipFill>
        <p:spPr>
          <a:xfrm>
            <a:off x="338104" y="2492896"/>
            <a:ext cx="8467792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8396061-AE3E-E14B-B1CC-A0549342DC58}"/>
              </a:ext>
            </a:extLst>
          </p:cNvPr>
          <p:cNvSpPr txBox="1"/>
          <p:nvPr/>
        </p:nvSpPr>
        <p:spPr>
          <a:xfrm>
            <a:off x="6860187" y="3429000"/>
            <a:ext cx="167225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IME: 17.8%</a:t>
            </a:r>
          </a:p>
          <a:p>
            <a:r>
              <a:rPr lang="pt-BR" sz="2400" b="1" dirty="0">
                <a:solidFill>
                  <a:srgbClr val="FF0000"/>
                </a:solidFill>
              </a:rPr>
              <a:t>FME: 42.9%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62000" y="6084585"/>
            <a:ext cx="88200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NimbusRomNo9L"/>
              </a:rPr>
              <a:t>*</a:t>
            </a:r>
            <a:r>
              <a:rPr lang="en-US" sz="1600" b="1" dirty="0" err="1" smtClean="0">
                <a:latin typeface="NimbusRomNo9L"/>
              </a:rPr>
              <a:t>Fonte</a:t>
            </a:r>
            <a:r>
              <a:rPr lang="en-US" sz="1600" b="1" dirty="0" smtClean="0">
                <a:latin typeface="NimbusRomNo9L"/>
              </a:rPr>
              <a:t>:</a:t>
            </a:r>
            <a:r>
              <a:rPr lang="en-US" sz="1600" dirty="0" smtClean="0">
                <a:latin typeface="NimbusRomNo9L"/>
              </a:rPr>
              <a:t> </a:t>
            </a:r>
            <a:r>
              <a:rPr lang="en-US" sz="1600" dirty="0" err="1" smtClean="0">
                <a:latin typeface="NimbusRomNo9L"/>
              </a:rPr>
              <a:t>Grellert</a:t>
            </a:r>
            <a:r>
              <a:rPr lang="en-US" sz="1600" dirty="0">
                <a:latin typeface="NimbusRomNo9L"/>
              </a:rPr>
              <a:t>, </a:t>
            </a:r>
            <a:r>
              <a:rPr lang="en-US" sz="1600" dirty="0" err="1">
                <a:latin typeface="NimbusRomNo9L"/>
              </a:rPr>
              <a:t>Mateus</a:t>
            </a:r>
            <a:r>
              <a:rPr lang="en-US" sz="1600" dirty="0">
                <a:latin typeface="NimbusRomNo9L"/>
              </a:rPr>
              <a:t>. "Machine learning mode decision for complexity reduction and scaling in video applications." (2018).</a:t>
            </a:r>
            <a:endParaRPr lang="pt-BR" sz="16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40143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2"/>
            <a:ext cx="8640000" cy="5884763"/>
          </a:xfrm>
        </p:spPr>
        <p:txBody>
          <a:bodyPr>
            <a:noAutofit/>
          </a:bodyPr>
          <a:lstStyle/>
          <a:p>
            <a:r>
              <a:rPr lang="pt-BR" sz="2400" b="1" dirty="0"/>
              <a:t>Objetivo: </a:t>
            </a:r>
            <a:r>
              <a:rPr lang="pt-BR" sz="2400" dirty="0"/>
              <a:t>permitir a detecção de deslocamentos inferiores a um pixel em quadros vizinhos</a:t>
            </a:r>
          </a:p>
          <a:p>
            <a:pPr algn="just"/>
            <a:r>
              <a:rPr lang="pt-BR" sz="2400" dirty="0"/>
              <a:t>Dividida em </a:t>
            </a:r>
            <a:r>
              <a:rPr lang="pt-BR" sz="2400" b="1" dirty="0"/>
              <a:t>quatro</a:t>
            </a:r>
            <a:r>
              <a:rPr lang="pt-BR" sz="2400" dirty="0"/>
              <a:t> etapas:</a:t>
            </a:r>
          </a:p>
          <a:p>
            <a:pPr marL="857250" lvl="1" indent="-457200" algn="just">
              <a:buAutoNum type="arabicParenR"/>
            </a:pPr>
            <a:r>
              <a:rPr lang="pt-BR" sz="2400" dirty="0"/>
              <a:t>interpolação de amostras de </a:t>
            </a:r>
            <a:r>
              <a:rPr lang="pt-BR" sz="2400" b="1" dirty="0"/>
              <a:t>precisão ½  (filtro FIR de 8 </a:t>
            </a:r>
            <a:r>
              <a:rPr lang="pt-BR" sz="2400" b="1" dirty="0" err="1"/>
              <a:t>taps</a:t>
            </a:r>
            <a:r>
              <a:rPr lang="pt-BR" sz="2400" b="1" dirty="0"/>
              <a:t>)</a:t>
            </a:r>
          </a:p>
          <a:p>
            <a:pPr marL="857250" lvl="1" indent="-457200" algn="just">
              <a:buAutoNum type="arabicParenR"/>
            </a:pPr>
            <a:r>
              <a:rPr lang="pt-BR" sz="2400" dirty="0"/>
              <a:t>Busca pelo melhor candidato na área interpolada</a:t>
            </a:r>
          </a:p>
          <a:p>
            <a:pPr marL="857250" lvl="1" indent="-457200" algn="just">
              <a:buAutoNum type="arabicParenR"/>
            </a:pPr>
            <a:r>
              <a:rPr lang="pt-BR" sz="2400" dirty="0"/>
              <a:t>interpolação de amostras de </a:t>
            </a:r>
            <a:r>
              <a:rPr lang="pt-BR" sz="2400" b="1" dirty="0"/>
              <a:t>precisão ¼ (filtro FIR de 7 </a:t>
            </a:r>
            <a:r>
              <a:rPr lang="pt-BR" sz="2400" b="1" dirty="0" err="1"/>
              <a:t>taps</a:t>
            </a:r>
            <a:r>
              <a:rPr lang="pt-BR" sz="2400" b="1" dirty="0"/>
              <a:t>)</a:t>
            </a:r>
          </a:p>
          <a:p>
            <a:pPr marL="857250" lvl="1" indent="-457200" algn="just">
              <a:buFont typeface="Arial" pitchFamily="34" charset="0"/>
              <a:buAutoNum type="arabicParenR"/>
            </a:pPr>
            <a:r>
              <a:rPr lang="pt-BR" sz="2400" dirty="0"/>
              <a:t>Busca pelo melhor candidato na área interpolada</a:t>
            </a:r>
          </a:p>
          <a:p>
            <a:pPr marL="400050" lvl="1" indent="0" algn="just">
              <a:buNone/>
            </a:pPr>
            <a:endParaRPr lang="pt-BR" sz="20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FME – </a:t>
            </a:r>
            <a:r>
              <a:rPr lang="pt-BR" sz="2800" dirty="0" smtClean="0">
                <a:solidFill>
                  <a:schemeClr val="bg1"/>
                </a:solidFill>
              </a:rPr>
              <a:t>Estimação </a:t>
            </a:r>
            <a:r>
              <a:rPr lang="pt-BR" sz="2800" dirty="0">
                <a:solidFill>
                  <a:schemeClr val="bg1"/>
                </a:solidFill>
              </a:rPr>
              <a:t>de movimento </a:t>
            </a:r>
            <a:r>
              <a:rPr lang="pt-BR" sz="2800" dirty="0" smtClean="0">
                <a:solidFill>
                  <a:schemeClr val="bg1"/>
                </a:solidFill>
              </a:rPr>
              <a:t>fracionária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114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72" y="1772816"/>
            <a:ext cx="6269257" cy="3780000"/>
          </a:xfr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FME – </a:t>
            </a:r>
            <a:r>
              <a:rPr lang="pt-BR" sz="2800" dirty="0" smtClean="0">
                <a:solidFill>
                  <a:schemeClr val="bg1"/>
                </a:solidFill>
              </a:rPr>
              <a:t>Estimação </a:t>
            </a:r>
            <a:r>
              <a:rPr lang="pt-BR" sz="2800" dirty="0">
                <a:solidFill>
                  <a:schemeClr val="bg1"/>
                </a:solidFill>
              </a:rPr>
              <a:t>de movimento </a:t>
            </a:r>
            <a:r>
              <a:rPr lang="pt-BR" sz="2800" dirty="0" smtClean="0">
                <a:solidFill>
                  <a:schemeClr val="bg1"/>
                </a:solidFill>
              </a:rPr>
              <a:t>fracionária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14</a:t>
            </a:fld>
            <a:endParaRPr lang="pt-BR" sz="1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949822" y="1052736"/>
            <a:ext cx="724435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2200" dirty="0"/>
              <a:t>Processo de interpolação do ½ (</a:t>
            </a:r>
            <a:r>
              <a:rPr lang="pt-BR" sz="2200" i="1" dirty="0" err="1"/>
              <a:t>half</a:t>
            </a:r>
            <a:r>
              <a:rPr lang="pt-BR" sz="2200" i="1" dirty="0"/>
              <a:t>-pixel</a:t>
            </a:r>
            <a:r>
              <a:rPr lang="pt-BR" sz="2200" dirty="0"/>
              <a:t>) e ¼ (</a:t>
            </a:r>
            <a:r>
              <a:rPr lang="pt-BR" sz="2200" dirty="0" err="1"/>
              <a:t>quarter</a:t>
            </a:r>
            <a:r>
              <a:rPr lang="pt-BR" sz="2200" dirty="0"/>
              <a:t>-pixel).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62000" y="5805264"/>
            <a:ext cx="8820000" cy="8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NimbusRomNo9L"/>
              </a:rPr>
              <a:t>*Fonte: </a:t>
            </a:r>
            <a:r>
              <a:rPr lang="pt-BR" sz="1600" dirty="0" err="1" smtClean="0">
                <a:latin typeface="NimbusRomNo9L"/>
              </a:rPr>
              <a:t>Dandan</a:t>
            </a:r>
            <a:r>
              <a:rPr lang="pt-BR" sz="1600" dirty="0" smtClean="0">
                <a:latin typeface="NimbusRomNo9L"/>
              </a:rPr>
              <a:t> </a:t>
            </a:r>
            <a:r>
              <a:rPr lang="pt-BR" sz="1600" dirty="0" err="1">
                <a:latin typeface="NimbusRomNo9L"/>
              </a:rPr>
              <a:t>Ding</a:t>
            </a:r>
            <a:r>
              <a:rPr lang="pt-BR" sz="1600" dirty="0">
                <a:latin typeface="NimbusRomNo9L"/>
              </a:rPr>
              <a:t>, </a:t>
            </a:r>
            <a:r>
              <a:rPr lang="pt-BR" sz="1600" dirty="0" err="1">
                <a:latin typeface="NimbusRomNo9L"/>
              </a:rPr>
              <a:t>Xin</a:t>
            </a:r>
            <a:r>
              <a:rPr lang="pt-BR" sz="1600" dirty="0">
                <a:latin typeface="NimbusRomNo9L"/>
              </a:rPr>
              <a:t> </a:t>
            </a:r>
            <a:r>
              <a:rPr lang="pt-BR" sz="1600" dirty="0" err="1">
                <a:latin typeface="NimbusRomNo9L"/>
              </a:rPr>
              <a:t>Ye</a:t>
            </a:r>
            <a:r>
              <a:rPr lang="pt-BR" sz="1600" dirty="0">
                <a:latin typeface="NimbusRomNo9L"/>
              </a:rPr>
              <a:t> </a:t>
            </a:r>
            <a:r>
              <a:rPr lang="pt-BR" sz="1600" dirty="0" err="1">
                <a:latin typeface="NimbusRomNo9L"/>
              </a:rPr>
              <a:t>and</a:t>
            </a:r>
            <a:r>
              <a:rPr lang="pt-BR" sz="1600" dirty="0">
                <a:latin typeface="NimbusRomNo9L"/>
              </a:rPr>
              <a:t> </a:t>
            </a:r>
            <a:r>
              <a:rPr lang="pt-BR" sz="1600" dirty="0" err="1">
                <a:latin typeface="NimbusRomNo9L"/>
              </a:rPr>
              <a:t>Silong</a:t>
            </a:r>
            <a:r>
              <a:rPr lang="pt-BR" sz="1600" dirty="0">
                <a:latin typeface="NimbusRomNo9L"/>
              </a:rPr>
              <a:t> Wang, "1/2 </a:t>
            </a:r>
            <a:r>
              <a:rPr lang="pt-BR" sz="1600" dirty="0" err="1">
                <a:latin typeface="NimbusRomNo9L"/>
              </a:rPr>
              <a:t>and</a:t>
            </a:r>
            <a:r>
              <a:rPr lang="pt-BR" sz="1600" dirty="0">
                <a:latin typeface="NimbusRomNo9L"/>
              </a:rPr>
              <a:t> 1/4 pixel </a:t>
            </a:r>
            <a:r>
              <a:rPr lang="pt-BR" sz="1600" dirty="0" err="1">
                <a:latin typeface="NimbusRomNo9L"/>
              </a:rPr>
              <a:t>paralleled</a:t>
            </a:r>
            <a:r>
              <a:rPr lang="pt-BR" sz="1600" dirty="0">
                <a:latin typeface="NimbusRomNo9L"/>
              </a:rPr>
              <a:t> FME </a:t>
            </a:r>
            <a:r>
              <a:rPr lang="pt-BR" sz="1600" dirty="0" err="1">
                <a:latin typeface="NimbusRomNo9L"/>
              </a:rPr>
              <a:t>with</a:t>
            </a:r>
            <a:r>
              <a:rPr lang="pt-BR" sz="1600" dirty="0">
                <a:latin typeface="NimbusRomNo9L"/>
              </a:rPr>
              <a:t> a </a:t>
            </a:r>
            <a:r>
              <a:rPr lang="pt-BR" sz="1600" dirty="0" err="1">
                <a:latin typeface="NimbusRomNo9L"/>
              </a:rPr>
              <a:t>scalable</a:t>
            </a:r>
            <a:r>
              <a:rPr lang="pt-BR" sz="1600" dirty="0">
                <a:latin typeface="NimbusRomNo9L"/>
              </a:rPr>
              <a:t> </a:t>
            </a:r>
            <a:r>
              <a:rPr lang="pt-BR" sz="1600" dirty="0" err="1">
                <a:latin typeface="NimbusRomNo9L"/>
              </a:rPr>
              <a:t>search</a:t>
            </a:r>
            <a:r>
              <a:rPr lang="pt-BR" sz="1600" dirty="0">
                <a:latin typeface="NimbusRomNo9L"/>
              </a:rPr>
              <a:t> </a:t>
            </a:r>
            <a:r>
              <a:rPr lang="pt-BR" sz="1600" dirty="0" err="1">
                <a:latin typeface="NimbusRomNo9L"/>
              </a:rPr>
              <a:t>pattern</a:t>
            </a:r>
            <a:r>
              <a:rPr lang="pt-BR" sz="1600" dirty="0">
                <a:latin typeface="NimbusRomNo9L"/>
              </a:rPr>
              <a:t> for HEVC </a:t>
            </a:r>
            <a:r>
              <a:rPr lang="pt-BR" sz="1600" dirty="0" err="1">
                <a:latin typeface="NimbusRomNo9L"/>
              </a:rPr>
              <a:t>ultra-HD</a:t>
            </a:r>
            <a:r>
              <a:rPr lang="pt-BR" sz="1600" dirty="0">
                <a:latin typeface="NimbusRomNo9L"/>
              </a:rPr>
              <a:t> </a:t>
            </a:r>
            <a:r>
              <a:rPr lang="pt-BR" sz="1600" dirty="0" err="1">
                <a:latin typeface="NimbusRomNo9L"/>
              </a:rPr>
              <a:t>encoding</a:t>
            </a:r>
            <a:r>
              <a:rPr lang="pt-BR" sz="1600" dirty="0">
                <a:latin typeface="NimbusRomNo9L"/>
              </a:rPr>
              <a:t>," </a:t>
            </a:r>
            <a:r>
              <a:rPr lang="pt-BR" sz="1600" i="1" dirty="0">
                <a:latin typeface="NimbusRomNo9L"/>
              </a:rPr>
              <a:t>2015 IEEE 16th </a:t>
            </a:r>
            <a:r>
              <a:rPr lang="pt-BR" sz="1600" i="1" dirty="0" err="1">
                <a:latin typeface="NimbusRomNo9L"/>
              </a:rPr>
              <a:t>International</a:t>
            </a:r>
            <a:r>
              <a:rPr lang="pt-BR" sz="1600" i="1" dirty="0">
                <a:latin typeface="NimbusRomNo9L"/>
              </a:rPr>
              <a:t> </a:t>
            </a:r>
            <a:r>
              <a:rPr lang="pt-BR" sz="1600" i="1" dirty="0" err="1">
                <a:latin typeface="NimbusRomNo9L"/>
              </a:rPr>
              <a:t>Conference</a:t>
            </a:r>
            <a:r>
              <a:rPr lang="pt-BR" sz="1600" i="1" dirty="0">
                <a:latin typeface="NimbusRomNo9L"/>
              </a:rPr>
              <a:t> </a:t>
            </a:r>
            <a:r>
              <a:rPr lang="pt-BR" sz="1600" i="1" dirty="0" err="1">
                <a:latin typeface="NimbusRomNo9L"/>
              </a:rPr>
              <a:t>on</a:t>
            </a:r>
            <a:r>
              <a:rPr lang="pt-BR" sz="1600" i="1" dirty="0">
                <a:latin typeface="NimbusRomNo9L"/>
              </a:rPr>
              <a:t> Communication Technology (ICCT)</a:t>
            </a:r>
            <a:r>
              <a:rPr lang="pt-BR" sz="1600" dirty="0">
                <a:latin typeface="NimbusRomNo9L"/>
              </a:rPr>
              <a:t>, </a:t>
            </a:r>
            <a:r>
              <a:rPr lang="pt-BR" sz="1600" dirty="0" err="1">
                <a:latin typeface="NimbusRomNo9L"/>
              </a:rPr>
              <a:t>Hangzhou</a:t>
            </a:r>
            <a:r>
              <a:rPr lang="pt-BR" sz="1600" dirty="0">
                <a:latin typeface="NimbusRomNo9L"/>
              </a:rPr>
              <a:t>, 2015, pp. 278-281.</a:t>
            </a:r>
          </a:p>
        </p:txBody>
      </p:sp>
    </p:spTree>
    <p:extLst>
      <p:ext uri="{BB962C8B-B14F-4D97-AF65-F5344CB8AC3E}">
        <p14:creationId xmlns:p14="http://schemas.microsoft.com/office/powerpoint/2010/main" val="41783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15</a:t>
            </a:fld>
            <a:endParaRPr lang="pt-BR" sz="1600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Soluções da Literatura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64704"/>
            <a:ext cx="8640000" cy="5472608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/>
              <a:t>Arquitetura </a:t>
            </a:r>
            <a:r>
              <a:rPr lang="pt-BR" sz="2400" b="1" dirty="0" err="1"/>
              <a:t>Multipadrão</a:t>
            </a:r>
            <a:r>
              <a:rPr lang="pt-BR" sz="2400" b="1" dirty="0"/>
              <a:t> para a Estimação de Movimento Fracionária para os Padrões HEVC e H.264/AVC, </a:t>
            </a:r>
            <a:r>
              <a:rPr lang="pt-BR" sz="2400" dirty="0"/>
              <a:t>Paim G. P., 2015.</a:t>
            </a:r>
          </a:p>
          <a:p>
            <a:pPr algn="just"/>
            <a:r>
              <a:rPr lang="pt-BR" sz="2400" dirty="0"/>
              <a:t>Eficiência atingida através de uma descrição otimizada do hardware (minimização de operadores, pipeline otimizado, </a:t>
            </a:r>
            <a:r>
              <a:rPr lang="pt-BR" sz="2400" dirty="0" err="1"/>
              <a:t>etc</a:t>
            </a:r>
            <a:r>
              <a:rPr lang="pt-BR" sz="2400" dirty="0"/>
              <a:t>)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 err="1"/>
              <a:t>Dedicated</a:t>
            </a:r>
            <a:r>
              <a:rPr lang="pt-BR" sz="2400" b="1" dirty="0"/>
              <a:t> </a:t>
            </a:r>
            <a:r>
              <a:rPr lang="pt-BR" sz="2400" b="1" dirty="0" err="1"/>
              <a:t>and</a:t>
            </a:r>
            <a:r>
              <a:rPr lang="pt-BR" sz="2400" b="1" dirty="0"/>
              <a:t> </a:t>
            </a:r>
            <a:r>
              <a:rPr lang="pt-BR" sz="2400" b="1" dirty="0" err="1"/>
              <a:t>reconfigurable</a:t>
            </a:r>
            <a:r>
              <a:rPr lang="pt-BR" sz="2400" b="1" dirty="0"/>
              <a:t> hardware </a:t>
            </a:r>
            <a:r>
              <a:rPr lang="pt-BR" sz="2400" b="1" dirty="0" err="1"/>
              <a:t>accelerators</a:t>
            </a:r>
            <a:r>
              <a:rPr lang="pt-BR" sz="2400" b="1" dirty="0"/>
              <a:t> for High </a:t>
            </a:r>
            <a:r>
              <a:rPr lang="pt-BR" sz="2400" b="1" dirty="0" err="1"/>
              <a:t>Efficiency</a:t>
            </a:r>
            <a:r>
              <a:rPr lang="pt-BR" sz="2400" b="1" dirty="0"/>
              <a:t> </a:t>
            </a:r>
            <a:r>
              <a:rPr lang="pt-BR" sz="2400" b="1" dirty="0" err="1"/>
              <a:t>Video</a:t>
            </a:r>
            <a:r>
              <a:rPr lang="pt-BR" sz="2400" b="1" dirty="0"/>
              <a:t> </a:t>
            </a:r>
            <a:r>
              <a:rPr lang="pt-BR" sz="2400" b="1" dirty="0" err="1"/>
              <a:t>Coding</a:t>
            </a:r>
            <a:r>
              <a:rPr lang="pt-BR" sz="2400" b="1" dirty="0"/>
              <a:t> standard</a:t>
            </a:r>
            <a:r>
              <a:rPr lang="pt-BR" sz="2400" dirty="0"/>
              <a:t>, Diniz, C. M., 2015</a:t>
            </a:r>
          </a:p>
          <a:p>
            <a:pPr algn="just"/>
            <a:r>
              <a:rPr lang="pt-BR" sz="2400" dirty="0"/>
              <a:t>Eficiência atingida através de um hardware otimizado e </a:t>
            </a:r>
            <a:r>
              <a:rPr lang="pt-BR" sz="2400" b="1" dirty="0" err="1"/>
              <a:t>reconfigurável</a:t>
            </a:r>
            <a:r>
              <a:rPr lang="pt-BR" sz="2400" dirty="0"/>
              <a:t> 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241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16</a:t>
            </a:fld>
            <a:endParaRPr lang="pt-BR" sz="1600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Proposta de Projeto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64704"/>
            <a:ext cx="8640000" cy="5472608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/>
              <a:t>Arquitetura de Hardware para a interpolação FME que seja:</a:t>
            </a:r>
          </a:p>
          <a:p>
            <a:pPr lvl="1" algn="just"/>
            <a:r>
              <a:rPr lang="pt-BR" sz="2400" dirty="0"/>
              <a:t>Capaz de processar vídeos 4k a +30 </a:t>
            </a:r>
            <a:r>
              <a:rPr lang="pt-BR" sz="2400" dirty="0" err="1"/>
              <a:t>qps</a:t>
            </a:r>
            <a:endParaRPr lang="pt-BR" sz="2400" dirty="0"/>
          </a:p>
          <a:p>
            <a:pPr lvl="1" algn="just"/>
            <a:r>
              <a:rPr lang="pt-BR" sz="2400" dirty="0"/>
              <a:t>Competitiva com o estado-da-arte</a:t>
            </a:r>
          </a:p>
          <a:p>
            <a:pPr lvl="1" algn="just"/>
            <a:r>
              <a:rPr lang="pt-BR" sz="2400" dirty="0"/>
              <a:t>Energicamente eficiente</a:t>
            </a:r>
          </a:p>
          <a:p>
            <a:pPr marL="457200" lvl="1" indent="0" algn="just">
              <a:buNone/>
            </a:pPr>
            <a:endParaRPr lang="pt-BR" sz="2400" dirty="0"/>
          </a:p>
          <a:p>
            <a:pPr algn="just"/>
            <a:r>
              <a:rPr lang="pt-BR" sz="2400" dirty="0"/>
              <a:t>Para garantir a eficiência energética, técnicas de </a:t>
            </a:r>
            <a:r>
              <a:rPr lang="pt-BR" sz="2400" b="1" dirty="0"/>
              <a:t>computação aproximada </a:t>
            </a:r>
            <a:r>
              <a:rPr lang="pt-BR" sz="2400" dirty="0"/>
              <a:t>serão adotadas</a:t>
            </a:r>
          </a:p>
          <a:p>
            <a:pPr algn="just"/>
            <a:r>
              <a:rPr lang="pt-BR" sz="2400" b="1" dirty="0"/>
              <a:t>Computação aproximada</a:t>
            </a:r>
            <a:r>
              <a:rPr lang="pt-BR" sz="2400" dirty="0"/>
              <a:t>: consiste em gerar circuitos mais simples que não retornam sempre o resultado exato</a:t>
            </a:r>
          </a:p>
          <a:p>
            <a:pPr algn="just"/>
            <a:r>
              <a:rPr lang="pt-BR" sz="2400" dirty="0"/>
              <a:t>Codificação de vídeo é uma ótima aplicação, pois erros já existem nas técnicas de compressão com perdas</a:t>
            </a:r>
          </a:p>
          <a:p>
            <a:pPr algn="just"/>
            <a:r>
              <a:rPr lang="pt-BR" sz="2400" b="1" dirty="0"/>
              <a:t>Principal desafio</a:t>
            </a:r>
            <a:r>
              <a:rPr lang="pt-BR" sz="2400" dirty="0"/>
              <a:t>: encontrar o melhor compromisso entre aproximação e qualidade da imagem codificada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6900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2000" y="2130425"/>
            <a:ext cx="7920000" cy="1470025"/>
          </a:xfrm>
        </p:spPr>
        <p:txBody>
          <a:bodyPr>
            <a:noAutofit/>
          </a:bodyPr>
          <a:lstStyle/>
          <a:p>
            <a:r>
              <a:rPr lang="pt-BR" sz="4000" b="1" dirty="0"/>
              <a:t>Obrigado!</a:t>
            </a:r>
            <a:br>
              <a:rPr lang="pt-BR" sz="4000" b="1" dirty="0"/>
            </a:br>
            <a:r>
              <a:rPr lang="pt-BR" sz="4000" b="1" dirty="0"/>
              <a:t>Perguntas?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887782"/>
            <a:ext cx="6400800" cy="1080000"/>
          </a:xfrm>
        </p:spPr>
        <p:txBody>
          <a:bodyPr>
            <a:normAutofit/>
          </a:bodyPr>
          <a:lstStyle/>
          <a:p>
            <a:r>
              <a:rPr lang="pt-BR" sz="2400" b="1" dirty="0"/>
              <a:t>Rafael da Silva</a:t>
            </a:r>
          </a:p>
          <a:p>
            <a:r>
              <a:rPr lang="pt-BR" sz="2400" b="1" dirty="0"/>
              <a:t>Orientador: Mateus Grellert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1778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E3756D4-7330-9042-94D9-6A5D015F5EA9}"/>
              </a:ext>
            </a:extLst>
          </p:cNvPr>
          <p:cNvSpPr/>
          <p:nvPr/>
        </p:nvSpPr>
        <p:spPr>
          <a:xfrm>
            <a:off x="971600" y="3894147"/>
            <a:ext cx="727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Estimação de Movimento Fracionária para Codificadores HEVC em Sistemas Embarcados</a:t>
            </a:r>
            <a:endParaRPr lang="pt-BR" sz="2400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778000"/>
            <a:ext cx="3847908" cy="108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" y="5868000"/>
            <a:ext cx="1676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86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52000" y="816987"/>
            <a:ext cx="8640000" cy="56363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b="1" dirty="0"/>
              <a:t>Em 2021:</a:t>
            </a:r>
          </a:p>
          <a:p>
            <a:pPr algn="just"/>
            <a:r>
              <a:rPr lang="pt-BR" sz="2400" dirty="0"/>
              <a:t>Uma pessoa levaria mais de </a:t>
            </a:r>
            <a:r>
              <a:rPr lang="pt-BR" sz="2400" b="1" dirty="0"/>
              <a:t>5 milhões </a:t>
            </a:r>
            <a:r>
              <a:rPr lang="pt-BR" sz="2400" dirty="0"/>
              <a:t>de anos para assistir à quantidade de vídeo que trafega na internet a cada mês</a:t>
            </a:r>
          </a:p>
          <a:p>
            <a:pPr algn="just"/>
            <a:endParaRPr lang="pt-BR" sz="1800" dirty="0"/>
          </a:p>
          <a:p>
            <a:pPr algn="just"/>
            <a:r>
              <a:rPr lang="pt-BR" sz="2400" dirty="0"/>
              <a:t>O tráfego de vídeo será de </a:t>
            </a:r>
            <a:r>
              <a:rPr lang="pt-BR" sz="2400" b="1" dirty="0"/>
              <a:t>82% </a:t>
            </a:r>
            <a:r>
              <a:rPr lang="pt-BR" sz="2400" dirty="0"/>
              <a:t>de todo conteúdo transmitido (73% em 2016)</a:t>
            </a:r>
          </a:p>
          <a:p>
            <a:pPr algn="just"/>
            <a:endParaRPr lang="pt-BR" sz="1800" dirty="0"/>
          </a:p>
          <a:p>
            <a:pPr algn="just"/>
            <a:r>
              <a:rPr lang="pt-BR" sz="2400" dirty="0"/>
              <a:t>Vídeos ao vivo serão responsáveis ​​por </a:t>
            </a:r>
            <a:r>
              <a:rPr lang="pt-BR" sz="2400" b="1" dirty="0"/>
              <a:t>13% </a:t>
            </a:r>
            <a:r>
              <a:rPr lang="pt-BR" sz="2400" dirty="0"/>
              <a:t>do tráfego de vídeo na Internet até 2021 (crescimento de 16x)</a:t>
            </a:r>
          </a:p>
          <a:p>
            <a:pPr marL="0" indent="0" algn="just">
              <a:buNone/>
            </a:pPr>
            <a:endParaRPr lang="pt-BR" sz="1800" dirty="0"/>
          </a:p>
          <a:p>
            <a:pPr algn="just"/>
            <a:r>
              <a:rPr lang="pt-BR" sz="2400" dirty="0"/>
              <a:t>O tráfego de vídeo para aplicações de realidade virtual e aumentada vai </a:t>
            </a:r>
            <a:r>
              <a:rPr lang="pt-BR" sz="2400" b="1" dirty="0"/>
              <a:t>crescer 20x</a:t>
            </a:r>
          </a:p>
          <a:p>
            <a:pPr marL="0" indent="0" algn="just">
              <a:buNone/>
            </a:pPr>
            <a:endParaRPr lang="pt-BR" sz="1800" dirty="0"/>
          </a:p>
          <a:p>
            <a:pPr algn="just"/>
            <a:r>
              <a:rPr lang="pt-BR" sz="2400" dirty="0"/>
              <a:t>Consumo de vídeo sob demanda deve dobrar (equivalente a </a:t>
            </a:r>
            <a:r>
              <a:rPr lang="pt-BR" sz="2400" b="1" dirty="0"/>
              <a:t>7,2 bilhões de DVDs </a:t>
            </a:r>
            <a:r>
              <a:rPr lang="pt-BR" sz="2400" dirty="0"/>
              <a:t>por mês)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18</a:t>
            </a:fld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02934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Decisão de Modo em Codificação de Vídeo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52000" y="816987"/>
                <a:ext cx="8640000" cy="2828037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400" dirty="0"/>
                  <a:t>Dentre os diversos modos disponíveis, o codificador escolhe aquele que </a:t>
                </a:r>
                <a:r>
                  <a:rPr lang="pt-BR" sz="2400" b="1" dirty="0"/>
                  <a:t>minimiza</a:t>
                </a:r>
                <a:r>
                  <a:rPr lang="pt-BR" sz="2400" dirty="0"/>
                  <a:t> o </a:t>
                </a:r>
                <a:r>
                  <a:rPr lang="pt-BR" sz="2400" b="1" dirty="0"/>
                  <a:t>custo taxa-distorção </a:t>
                </a:r>
                <a:r>
                  <a:rPr lang="pt-BR" sz="2400" dirty="0"/>
                  <a:t>(Rate-</a:t>
                </a:r>
                <a:r>
                  <a:rPr lang="pt-BR" sz="2400" dirty="0" err="1"/>
                  <a:t>Distortion</a:t>
                </a:r>
                <a:r>
                  <a:rPr lang="pt-BR" sz="2400" dirty="0"/>
                  <a:t> </a:t>
                </a:r>
                <a:r>
                  <a:rPr lang="pt-BR" sz="2400" dirty="0" err="1"/>
                  <a:t>Cost</a:t>
                </a:r>
                <a:r>
                  <a:rPr lang="pt-BR" sz="2400" dirty="0"/>
                  <a:t>)</a:t>
                </a:r>
              </a:p>
              <a:p>
                <a:pPr algn="just"/>
                <a:endParaRPr lang="pt-BR" sz="2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𝐷𝑖𝑠𝑡𝑜𝑟𝑐𝑎𝑜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𝑇𝑎𝑥𝑎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816987"/>
                <a:ext cx="8640000" cy="2828037"/>
              </a:xfrm>
              <a:blipFill>
                <a:blip r:embed="rId3"/>
                <a:stretch>
                  <a:fillRect l="-881" t="-1339" r="-10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19</a:t>
            </a:fld>
            <a:endParaRPr lang="pt-BR" sz="16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36FA5D9-90E4-C746-9E91-5EF6443B5B1A}"/>
              </a:ext>
            </a:extLst>
          </p:cNvPr>
          <p:cNvSpPr txBox="1"/>
          <p:nvPr/>
        </p:nvSpPr>
        <p:spPr>
          <a:xfrm>
            <a:off x="2411760" y="3429000"/>
            <a:ext cx="216024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Obtida após </a:t>
            </a:r>
            <a:r>
              <a:rPr lang="pt-BR" sz="2400" b="1" dirty="0"/>
              <a:t>predição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A3C39AD-E7CF-BF4F-93DF-2C9F1C3074EE}"/>
              </a:ext>
            </a:extLst>
          </p:cNvPr>
          <p:cNvSpPr txBox="1"/>
          <p:nvPr/>
        </p:nvSpPr>
        <p:spPr>
          <a:xfrm>
            <a:off x="5004048" y="3429000"/>
            <a:ext cx="280831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Obtida após </a:t>
            </a:r>
            <a:r>
              <a:rPr lang="pt-BR" sz="2400" b="1" dirty="0"/>
              <a:t>Codificação Residual e Entropia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59A3B41C-24C0-4549-8559-1A66FFAC4468}"/>
              </a:ext>
            </a:extLst>
          </p:cNvPr>
          <p:cNvCxnSpPr>
            <a:endCxn id="3" idx="0"/>
          </p:cNvCxnSpPr>
          <p:nvPr/>
        </p:nvCxnSpPr>
        <p:spPr>
          <a:xfrm flipH="1">
            <a:off x="3491880" y="2780928"/>
            <a:ext cx="288032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513D17F-E182-B746-AD85-B6F5DFE77ED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436096" y="2780928"/>
            <a:ext cx="972108" cy="648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34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2</a:t>
            </a:fld>
            <a:endParaRPr lang="pt-BR" sz="16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174"/>
            <a:ext cx="9144000" cy="498165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988665" y="6381328"/>
            <a:ext cx="516667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NimbusRomNo9L"/>
              </a:rPr>
              <a:t>*Fonte: </a:t>
            </a:r>
            <a:r>
              <a:rPr lang="pt-BR" sz="1600" dirty="0" smtClean="0">
                <a:latin typeface="NimbusRomNo9L"/>
              </a:rPr>
              <a:t>www.visualcapitalist.com/internet-minute-2018</a:t>
            </a:r>
            <a:r>
              <a:rPr lang="pt-BR" sz="1600" dirty="0">
                <a:latin typeface="NimbusRomNo9L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0065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64704"/>
            <a:ext cx="86400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200" dirty="0"/>
              <a:t>A IME é a ferramenta que busca redundâncias entre os quadros considerando as amostras em posições inteiras do vídeo.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IME – </a:t>
            </a:r>
            <a:r>
              <a:rPr lang="pt-BR" sz="2800" dirty="0">
                <a:solidFill>
                  <a:schemeClr val="bg1"/>
                </a:solidFill>
              </a:rPr>
              <a:t>Estimativa de movimento inteiro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11" y="1484784"/>
            <a:ext cx="6173978" cy="4500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69196" y="6008705"/>
            <a:ext cx="7605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/>
              <a:t>Elementos presentes no processo de estimação de movimento.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20</a:t>
            </a:fld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968073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836712"/>
            <a:ext cx="8640000" cy="5884763"/>
          </a:xfrm>
        </p:spPr>
        <p:txBody>
          <a:bodyPr>
            <a:noAutofit/>
          </a:bodyPr>
          <a:lstStyle/>
          <a:p>
            <a:r>
              <a:rPr lang="pt-BR" sz="2400" b="1" dirty="0"/>
              <a:t>Objetivo: </a:t>
            </a:r>
            <a:r>
              <a:rPr lang="pt-BR" sz="2400" dirty="0"/>
              <a:t>permitir a detecção de deslocamentos inferiores a um pixel em quadros vizinhos</a:t>
            </a:r>
          </a:p>
          <a:p>
            <a:pPr algn="just"/>
            <a:r>
              <a:rPr lang="pt-BR" sz="2400" dirty="0"/>
              <a:t>Dividida em </a:t>
            </a:r>
            <a:r>
              <a:rPr lang="pt-BR" sz="2400" b="1" dirty="0"/>
              <a:t>quatro</a:t>
            </a:r>
            <a:r>
              <a:rPr lang="pt-BR" sz="2400" dirty="0"/>
              <a:t> etapas:</a:t>
            </a:r>
          </a:p>
          <a:p>
            <a:pPr marL="400050" lvl="1" indent="0" algn="just">
              <a:buNone/>
            </a:pPr>
            <a:r>
              <a:rPr lang="pt-BR" sz="2400" dirty="0"/>
              <a:t>1) geração amostras de </a:t>
            </a:r>
            <a:r>
              <a:rPr lang="pt-BR" sz="2400" b="1" dirty="0"/>
              <a:t>precisão ½ </a:t>
            </a:r>
            <a:r>
              <a:rPr lang="pt-BR" sz="2400" dirty="0"/>
              <a:t>usando um filtro FIR de interpolação de 8 </a:t>
            </a:r>
            <a:r>
              <a:rPr lang="pt-BR" sz="2400" dirty="0" err="1"/>
              <a:t>taps</a:t>
            </a:r>
            <a:r>
              <a:rPr lang="pt-BR" sz="2400" dirty="0"/>
              <a:t>;</a:t>
            </a:r>
          </a:p>
          <a:p>
            <a:pPr marL="400050" lvl="1" indent="0" algn="just">
              <a:buNone/>
            </a:pPr>
            <a:endParaRPr lang="pt-BR" sz="2000" dirty="0"/>
          </a:p>
          <a:p>
            <a:pPr marL="400050" lvl="1" indent="0" algn="just">
              <a:buNone/>
            </a:pPr>
            <a:r>
              <a:rPr lang="pt-BR" sz="2400" dirty="0"/>
              <a:t>2) </a:t>
            </a:r>
            <a:r>
              <a:rPr lang="pt-BR" sz="2400" b="1" dirty="0"/>
              <a:t>busca</a:t>
            </a:r>
            <a:r>
              <a:rPr lang="pt-BR" sz="2400" dirty="0"/>
              <a:t> pelo melhor vetor de precisão ½ e atualização do melhor vetor (</a:t>
            </a:r>
            <a:r>
              <a:rPr lang="pt-BR" sz="2400" dirty="0" err="1"/>
              <a:t>MV</a:t>
            </a:r>
            <a:r>
              <a:rPr lang="pt-BR" sz="2400" baseline="-25000" dirty="0" err="1"/>
              <a:t>best</a:t>
            </a:r>
            <a:r>
              <a:rPr lang="pt-BR" sz="2400" dirty="0"/>
              <a:t> = </a:t>
            </a:r>
            <a:r>
              <a:rPr lang="pt-BR" sz="2400" dirty="0" err="1"/>
              <a:t>MV</a:t>
            </a:r>
            <a:r>
              <a:rPr lang="pt-BR" sz="2400" baseline="-25000" dirty="0" err="1"/>
              <a:t>best</a:t>
            </a:r>
            <a:r>
              <a:rPr lang="pt-BR" sz="2400" dirty="0"/>
              <a:t> &lt;&lt; 1 + </a:t>
            </a:r>
            <a:r>
              <a:rPr lang="pt-BR" sz="2400" dirty="0" err="1"/>
              <a:t>MV</a:t>
            </a:r>
            <a:r>
              <a:rPr lang="pt-BR" sz="2400" baseline="-25000" dirty="0" err="1"/>
              <a:t>half</a:t>
            </a:r>
            <a:r>
              <a:rPr lang="pt-BR" sz="2400" dirty="0"/>
              <a:t>);</a:t>
            </a:r>
          </a:p>
          <a:p>
            <a:pPr marL="400050" lvl="1" indent="0" algn="just">
              <a:buNone/>
            </a:pPr>
            <a:endParaRPr lang="pt-BR" sz="2000" dirty="0"/>
          </a:p>
          <a:p>
            <a:pPr marL="400050" lvl="1" indent="0" algn="just">
              <a:buNone/>
            </a:pPr>
            <a:r>
              <a:rPr lang="pt-BR" sz="2400" dirty="0"/>
              <a:t>3) geração de amostras de </a:t>
            </a:r>
            <a:r>
              <a:rPr lang="pt-BR" sz="2400" b="1" dirty="0"/>
              <a:t>precisão de ¼ </a:t>
            </a:r>
            <a:r>
              <a:rPr lang="pt-BR" sz="2400" dirty="0"/>
              <a:t>na região apontada por </a:t>
            </a:r>
            <a:r>
              <a:rPr lang="pt-BR" sz="2400" dirty="0" err="1"/>
              <a:t>MV</a:t>
            </a:r>
            <a:r>
              <a:rPr lang="pt-BR" sz="2400" baseline="-25000" dirty="0" err="1"/>
              <a:t>best</a:t>
            </a:r>
            <a:r>
              <a:rPr lang="pt-BR" sz="2400" dirty="0"/>
              <a:t> usando um filtro de interpolação de 7 </a:t>
            </a:r>
            <a:r>
              <a:rPr lang="pt-BR" sz="2400" dirty="0" err="1"/>
              <a:t>taps</a:t>
            </a:r>
            <a:r>
              <a:rPr lang="pt-BR" sz="2400" dirty="0"/>
              <a:t>;</a:t>
            </a:r>
          </a:p>
          <a:p>
            <a:pPr marL="400050" lvl="1" indent="0" algn="just">
              <a:buNone/>
            </a:pPr>
            <a:endParaRPr lang="pt-BR" sz="2000" dirty="0"/>
          </a:p>
          <a:p>
            <a:pPr marL="400050" lvl="1" indent="0" algn="just">
              <a:buNone/>
            </a:pPr>
            <a:r>
              <a:rPr lang="pt-BR" sz="2400" dirty="0"/>
              <a:t>4) </a:t>
            </a:r>
            <a:r>
              <a:rPr lang="pt-BR" sz="2400" b="1" dirty="0"/>
              <a:t>busca</a:t>
            </a:r>
            <a:r>
              <a:rPr lang="pt-BR" sz="2400" dirty="0"/>
              <a:t> pelo melhor vetor de precisão ¼ e atualização do melhor vetor (</a:t>
            </a:r>
            <a:r>
              <a:rPr lang="pt-BR" sz="2400" dirty="0" err="1"/>
              <a:t>MV</a:t>
            </a:r>
            <a:r>
              <a:rPr lang="pt-BR" sz="2400" baseline="-25000" dirty="0" err="1"/>
              <a:t>best</a:t>
            </a:r>
            <a:r>
              <a:rPr lang="pt-BR" sz="2400" dirty="0"/>
              <a:t> = </a:t>
            </a:r>
            <a:r>
              <a:rPr lang="pt-BR" sz="2400" dirty="0" err="1"/>
              <a:t>MV</a:t>
            </a:r>
            <a:r>
              <a:rPr lang="pt-BR" sz="2400" baseline="-25000" dirty="0" err="1"/>
              <a:t>best</a:t>
            </a:r>
            <a:r>
              <a:rPr lang="pt-BR" sz="2400" dirty="0"/>
              <a:t> &lt;&lt; 1 + </a:t>
            </a:r>
            <a:r>
              <a:rPr lang="pt-BR" sz="2400" dirty="0" err="1"/>
              <a:t>MV</a:t>
            </a:r>
            <a:r>
              <a:rPr lang="pt-BR" sz="2400" baseline="-25000" dirty="0" err="1"/>
              <a:t>quarter</a:t>
            </a:r>
            <a:r>
              <a:rPr lang="pt-BR" sz="2400" dirty="0"/>
              <a:t>);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FME – </a:t>
            </a:r>
            <a:r>
              <a:rPr lang="pt-BR" sz="2800" dirty="0">
                <a:solidFill>
                  <a:schemeClr val="bg1"/>
                </a:solidFill>
              </a:rPr>
              <a:t>Estimativa de movimento fracionário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373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22</a:t>
            </a:fld>
            <a:endParaRPr lang="pt-BR" sz="1600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Soluções da Literatura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64704"/>
            <a:ext cx="8640000" cy="3629879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/>
              <a:t>Arquitetura </a:t>
            </a:r>
            <a:r>
              <a:rPr lang="pt-BR" sz="2400" b="1" dirty="0" err="1"/>
              <a:t>Multipadrão</a:t>
            </a:r>
            <a:r>
              <a:rPr lang="pt-BR" sz="2400" b="1" dirty="0"/>
              <a:t> para a Estimação de Movimento Fracionária para os Padrões HEVC e H.264/AVC, </a:t>
            </a:r>
            <a:r>
              <a:rPr lang="pt-BR" sz="2400" dirty="0"/>
              <a:t>Paim G. P., 2015.</a:t>
            </a:r>
          </a:p>
          <a:p>
            <a:pPr algn="just"/>
            <a:r>
              <a:rPr lang="pt-BR" sz="2400" dirty="0"/>
              <a:t>Hardware </a:t>
            </a:r>
            <a:r>
              <a:rPr lang="pt-BR" sz="2400" dirty="0" err="1"/>
              <a:t>multipadrão</a:t>
            </a:r>
            <a:r>
              <a:rPr lang="pt-BR" sz="2400" dirty="0"/>
              <a:t> para a estimação FME em codificadores HEVC e H.264/AVC</a:t>
            </a:r>
          </a:p>
          <a:p>
            <a:pPr algn="just"/>
            <a:r>
              <a:rPr lang="pt-BR" sz="2400" dirty="0"/>
              <a:t>Capaz de processar vídeos UHD 2160p a 60 </a:t>
            </a:r>
            <a:r>
              <a:rPr lang="pt-BR" sz="2400" dirty="0" err="1"/>
              <a:t>qps</a:t>
            </a:r>
            <a:endParaRPr lang="pt-BR" sz="2400" dirty="0"/>
          </a:p>
          <a:p>
            <a:pPr algn="just"/>
            <a:r>
              <a:rPr lang="pt-BR" sz="2400" dirty="0"/>
              <a:t>Dissipa </a:t>
            </a:r>
            <a:r>
              <a:rPr lang="pt-BR" sz="2400" b="1" dirty="0"/>
              <a:t>24,7mW </a:t>
            </a:r>
            <a:r>
              <a:rPr lang="pt-BR" sz="2400" dirty="0"/>
              <a:t>de potência e ocupa </a:t>
            </a:r>
            <a:r>
              <a:rPr lang="pt-BR" sz="2400" b="1" dirty="0"/>
              <a:t>68,9k Gates </a:t>
            </a:r>
            <a:r>
              <a:rPr lang="pt-BR" sz="2400" dirty="0"/>
              <a:t>de área.</a:t>
            </a:r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11" y="3573016"/>
            <a:ext cx="6623578" cy="198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D231E21-10F1-D24E-ABA9-96E4C4449983}"/>
              </a:ext>
            </a:extLst>
          </p:cNvPr>
          <p:cNvSpPr/>
          <p:nvPr/>
        </p:nvSpPr>
        <p:spPr>
          <a:xfrm>
            <a:off x="550709" y="5712793"/>
            <a:ext cx="8053739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Eficiência atingida através de uma descrição otimizada do hardware (minimização de operadores, pipeline otimizado </a:t>
            </a:r>
            <a:r>
              <a:rPr lang="pt-BR" sz="2400" dirty="0" err="1">
                <a:solidFill>
                  <a:schemeClr val="tx1"/>
                </a:solidFill>
              </a:rPr>
              <a:t>etc</a:t>
            </a:r>
            <a:r>
              <a:rPr lang="pt-BR" sz="2400" dirty="0">
                <a:solidFill>
                  <a:schemeClr val="tx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18694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23</a:t>
            </a:fld>
            <a:endParaRPr lang="pt-BR" sz="1600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Soluções da Literatura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64704"/>
            <a:ext cx="8640000" cy="4525963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 err="1"/>
              <a:t>Dedicated</a:t>
            </a:r>
            <a:r>
              <a:rPr lang="pt-BR" sz="2400" b="1" dirty="0"/>
              <a:t> </a:t>
            </a:r>
            <a:r>
              <a:rPr lang="pt-BR" sz="2400" b="1" dirty="0" err="1"/>
              <a:t>and</a:t>
            </a:r>
            <a:r>
              <a:rPr lang="pt-BR" sz="2400" b="1" dirty="0"/>
              <a:t> </a:t>
            </a:r>
            <a:r>
              <a:rPr lang="pt-BR" sz="2400" b="1" dirty="0" err="1"/>
              <a:t>reconfigurable</a:t>
            </a:r>
            <a:r>
              <a:rPr lang="pt-BR" sz="2400" b="1" dirty="0"/>
              <a:t> hardware </a:t>
            </a:r>
            <a:r>
              <a:rPr lang="pt-BR" sz="2400" b="1" dirty="0" err="1"/>
              <a:t>accelerators</a:t>
            </a:r>
            <a:r>
              <a:rPr lang="pt-BR" sz="2400" b="1" dirty="0"/>
              <a:t> for High </a:t>
            </a:r>
            <a:r>
              <a:rPr lang="pt-BR" sz="2400" b="1" dirty="0" err="1"/>
              <a:t>Efficiency</a:t>
            </a:r>
            <a:r>
              <a:rPr lang="pt-BR" sz="2400" b="1" dirty="0"/>
              <a:t> </a:t>
            </a:r>
            <a:r>
              <a:rPr lang="pt-BR" sz="2400" b="1" dirty="0" err="1"/>
              <a:t>Video</a:t>
            </a:r>
            <a:r>
              <a:rPr lang="pt-BR" sz="2400" b="1" dirty="0"/>
              <a:t> </a:t>
            </a:r>
            <a:r>
              <a:rPr lang="pt-BR" sz="2400" b="1" dirty="0" err="1"/>
              <a:t>Coding</a:t>
            </a:r>
            <a:r>
              <a:rPr lang="pt-BR" sz="2400" b="1" dirty="0"/>
              <a:t> standard</a:t>
            </a:r>
            <a:r>
              <a:rPr lang="pt-BR" sz="2400" dirty="0"/>
              <a:t>, Diniz, C. M., 2015</a:t>
            </a:r>
          </a:p>
          <a:p>
            <a:pPr algn="just"/>
            <a:r>
              <a:rPr lang="pt-BR" sz="2400" dirty="0"/>
              <a:t>Propõe uma arquitetura de filtragem </a:t>
            </a:r>
            <a:r>
              <a:rPr lang="pt-BR" sz="2400" b="1" dirty="0" err="1"/>
              <a:t>reconfigurável</a:t>
            </a:r>
            <a:r>
              <a:rPr lang="pt-BR" sz="2400" dirty="0"/>
              <a:t> para o HEVC</a:t>
            </a:r>
          </a:p>
          <a:p>
            <a:pPr algn="just"/>
            <a:r>
              <a:rPr lang="pt-BR" sz="2400" dirty="0"/>
              <a:t>Capaz de processar UHD 2160p a 30 </a:t>
            </a:r>
            <a:r>
              <a:rPr lang="pt-BR" sz="2400" dirty="0" err="1"/>
              <a:t>qps</a:t>
            </a:r>
            <a:endParaRPr lang="pt-BR" sz="2400" dirty="0"/>
          </a:p>
          <a:p>
            <a:pPr algn="just"/>
            <a:r>
              <a:rPr lang="pt-BR" sz="2400" dirty="0"/>
              <a:t>Dissipação de potência: 89 mW (FPGA)</a:t>
            </a:r>
          </a:p>
          <a:p>
            <a:pPr algn="just"/>
            <a:endParaRPr lang="pt-B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096E798-B1F2-FC47-834A-8C0177521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" y="3212976"/>
            <a:ext cx="9123013" cy="21930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7B037B8-1549-4144-BF32-BE870879E729}"/>
              </a:ext>
            </a:extLst>
          </p:cNvPr>
          <p:cNvSpPr/>
          <p:nvPr/>
        </p:nvSpPr>
        <p:spPr>
          <a:xfrm>
            <a:off x="2114668" y="5661248"/>
            <a:ext cx="4951851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Eficiência atingida através de um hardware otimizado e </a:t>
            </a:r>
            <a:r>
              <a:rPr lang="pt-BR" sz="2400" dirty="0" err="1">
                <a:solidFill>
                  <a:schemeClr val="tx1"/>
                </a:solidFill>
              </a:rPr>
              <a:t>reconfigurável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6093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24</a:t>
            </a:fld>
            <a:endParaRPr lang="pt-BR" sz="1600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Soluções da Literatura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764704"/>
            <a:ext cx="8640000" cy="5688632"/>
          </a:xfrm>
        </p:spPr>
        <p:txBody>
          <a:bodyPr>
            <a:normAutofit/>
          </a:bodyPr>
          <a:lstStyle/>
          <a:p>
            <a:pPr algn="just"/>
            <a:r>
              <a:rPr lang="pt-BR" sz="2800" b="1" dirty="0" err="1"/>
              <a:t>Approximate</a:t>
            </a:r>
            <a:r>
              <a:rPr lang="pt-BR" sz="2800" b="1" dirty="0"/>
              <a:t> </a:t>
            </a:r>
            <a:r>
              <a:rPr lang="pt-BR" sz="2800" b="1" dirty="0" err="1"/>
              <a:t>Computing</a:t>
            </a:r>
            <a:r>
              <a:rPr lang="pt-BR" sz="2800" b="1" dirty="0"/>
              <a:t>: </a:t>
            </a:r>
            <a:r>
              <a:rPr lang="pt-BR" sz="2800" b="1" dirty="0" err="1"/>
              <a:t>An</a:t>
            </a:r>
            <a:r>
              <a:rPr lang="pt-BR" sz="2800" b="1" dirty="0"/>
              <a:t> </a:t>
            </a:r>
            <a:r>
              <a:rPr lang="pt-BR" sz="2800" b="1" dirty="0" err="1"/>
              <a:t>Emerging</a:t>
            </a:r>
            <a:r>
              <a:rPr lang="pt-BR" sz="2800" b="1" dirty="0"/>
              <a:t> </a:t>
            </a:r>
            <a:r>
              <a:rPr lang="pt-BR" sz="2800" b="1" dirty="0" err="1"/>
              <a:t>Paradigm</a:t>
            </a:r>
            <a:r>
              <a:rPr lang="pt-BR" sz="2800" b="1" dirty="0"/>
              <a:t> For Energy-</a:t>
            </a:r>
            <a:r>
              <a:rPr lang="pt-BR" sz="2800" b="1" dirty="0" err="1"/>
              <a:t>Efficient</a:t>
            </a:r>
            <a:r>
              <a:rPr lang="pt-BR" sz="2800" b="1" dirty="0"/>
              <a:t> Design, </a:t>
            </a:r>
            <a:r>
              <a:rPr lang="pt-BR" sz="2800" dirty="0" err="1"/>
              <a:t>Han</a:t>
            </a:r>
            <a:r>
              <a:rPr lang="pt-BR" sz="2800" dirty="0"/>
              <a:t>, J e </a:t>
            </a:r>
            <a:r>
              <a:rPr lang="pt-BR" sz="2800" dirty="0" err="1"/>
              <a:t>Orshansky</a:t>
            </a:r>
            <a:r>
              <a:rPr lang="pt-BR" sz="2800" dirty="0"/>
              <a:t>, M, 2013</a:t>
            </a:r>
          </a:p>
          <a:p>
            <a:pPr algn="just"/>
            <a:r>
              <a:rPr lang="pt-BR" sz="2800" dirty="0"/>
              <a:t>Aponta que em muitas aplicações uma resposta aproximada pode ser satisfatória (</a:t>
            </a:r>
            <a:r>
              <a:rPr lang="pt-BR" sz="2800" dirty="0" err="1"/>
              <a:t>resilientes</a:t>
            </a:r>
            <a:r>
              <a:rPr lang="pt-BR" sz="2800" dirty="0"/>
              <a:t> a erros)</a:t>
            </a:r>
          </a:p>
          <a:p>
            <a:pPr algn="just"/>
            <a:r>
              <a:rPr lang="pt-BR" sz="2800" dirty="0"/>
              <a:t>Podemos explorar isso para reduzir a área/energia de circuitos </a:t>
            </a:r>
          </a:p>
          <a:p>
            <a:pPr algn="just"/>
            <a:r>
              <a:rPr lang="pt-BR" sz="2800" dirty="0"/>
              <a:t>Define duas abordagens para implementar computação aproximada em circuitos digitais:</a:t>
            </a:r>
          </a:p>
          <a:p>
            <a:pPr lvl="1" algn="just"/>
            <a:r>
              <a:rPr lang="pt-BR" dirty="0"/>
              <a:t>Em nível de algoritmo</a:t>
            </a:r>
          </a:p>
          <a:p>
            <a:pPr lvl="1" algn="just"/>
            <a:r>
              <a:rPr lang="pt-BR" dirty="0"/>
              <a:t>Em nível de circuito</a:t>
            </a:r>
          </a:p>
          <a:p>
            <a:pPr marL="0" indent="0" algn="just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86566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908720"/>
            <a:ext cx="8640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/>
              <a:t>O processamento exigido para codificar vídeos é alto e isto interfere em:</a:t>
            </a:r>
          </a:p>
          <a:p>
            <a:pPr marL="514350" indent="-514350">
              <a:buFont typeface="+mj-lt"/>
              <a:buAutoNum type="romanLcPeriod"/>
            </a:pPr>
            <a:r>
              <a:rPr lang="pt-BR" sz="2200" dirty="0"/>
              <a:t>aplicações de tempo real; </a:t>
            </a:r>
          </a:p>
          <a:p>
            <a:pPr marL="514350" indent="-514350">
              <a:buFont typeface="+mj-lt"/>
              <a:buAutoNum type="romanLcPeriod"/>
            </a:pPr>
            <a:r>
              <a:rPr lang="pt-BR" sz="2200" dirty="0"/>
              <a:t>codificadores embarcados em dispositivos com bateria, pois a alta complexidade gera alto consumo energético.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b="1" dirty="0"/>
              <a:t>Solução: </a:t>
            </a:r>
            <a:r>
              <a:rPr lang="pt-BR" sz="2200" dirty="0"/>
              <a:t>implementação de uma arquitetura de hardware para a FME com baixo custo energético, portanto técnicas de desenvolvimento </a:t>
            </a:r>
            <a:r>
              <a:rPr lang="pt-BR" sz="2200" dirty="0" err="1"/>
              <a:t>Low</a:t>
            </a:r>
            <a:r>
              <a:rPr lang="pt-BR" sz="2200" dirty="0"/>
              <a:t> Power serão exploradas  e a utilização da computação aproximada.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25</a:t>
            </a:fld>
            <a:endParaRPr lang="pt-BR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77538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52000" y="816987"/>
            <a:ext cx="8640000" cy="5636349"/>
          </a:xfrm>
        </p:spPr>
        <p:txBody>
          <a:bodyPr>
            <a:noAutofit/>
          </a:bodyPr>
          <a:lstStyle/>
          <a:p>
            <a:pPr marL="350838" indent="-350838" algn="just"/>
            <a:r>
              <a:rPr lang="pt-BR" sz="2800" dirty="0"/>
              <a:t>Considerando um vídeo com:</a:t>
            </a:r>
          </a:p>
          <a:p>
            <a:pPr marL="677863" lvl="1" indent="-339725" algn="just"/>
            <a:r>
              <a:rPr lang="pt-BR" dirty="0"/>
              <a:t>resolução </a:t>
            </a:r>
            <a:r>
              <a:rPr lang="pt-BR" dirty="0" err="1"/>
              <a:t>Full</a:t>
            </a:r>
            <a:r>
              <a:rPr lang="pt-BR" dirty="0"/>
              <a:t> HD ( 1920x1080 )</a:t>
            </a:r>
          </a:p>
          <a:p>
            <a:pPr marL="677863" lvl="1" indent="-339725" algn="just"/>
            <a:r>
              <a:rPr lang="pt-BR" dirty="0"/>
              <a:t>30 quadros por segundo</a:t>
            </a:r>
          </a:p>
          <a:p>
            <a:pPr marL="677863" lvl="1" indent="-339725" algn="just"/>
            <a:r>
              <a:rPr lang="pt-BR" dirty="0"/>
              <a:t>120 minutos de duração</a:t>
            </a:r>
          </a:p>
          <a:p>
            <a:pPr marL="350838" lvl="1" indent="-350838" algn="just">
              <a:buNone/>
            </a:pPr>
            <a:endParaRPr lang="pt-BR" dirty="0"/>
          </a:p>
          <a:p>
            <a:pPr marL="350838" indent="-350838" algn="just"/>
            <a:r>
              <a:rPr lang="pt-BR" sz="2800" dirty="0"/>
              <a:t>Seria necessário </a:t>
            </a:r>
            <a:r>
              <a:rPr lang="pt-BR" sz="2800" b="1" dirty="0"/>
              <a:t>1,34 TB para armazenamento </a:t>
            </a:r>
            <a:r>
              <a:rPr lang="pt-BR" sz="2800" dirty="0"/>
              <a:t>e</a:t>
            </a:r>
          </a:p>
          <a:p>
            <a:pPr marL="350838" indent="-350838" algn="just"/>
            <a:r>
              <a:rPr lang="pt-BR" sz="2800" b="1" dirty="0"/>
              <a:t>186,624 MB para transmissão</a:t>
            </a:r>
          </a:p>
          <a:p>
            <a:pPr marL="350838" indent="-350838" algn="just"/>
            <a:r>
              <a:rPr lang="pt-BR" sz="2800" dirty="0"/>
              <a:t>Portanto todo vídeo que é armazenado/transmitido na Internet tem que ser </a:t>
            </a:r>
            <a:r>
              <a:rPr lang="pt-BR" sz="2800" b="1" dirty="0"/>
              <a:t>comprimido</a:t>
            </a:r>
            <a:r>
              <a:rPr lang="pt-BR" sz="2800" dirty="0"/>
              <a:t> (ou codificado)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3</a:t>
            </a:fld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407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2000" y="764704"/>
            <a:ext cx="8640000" cy="1674516"/>
          </a:xfrm>
        </p:spPr>
        <p:txBody>
          <a:bodyPr>
            <a:normAutofit/>
          </a:bodyPr>
          <a:lstStyle/>
          <a:p>
            <a:pPr algn="just"/>
            <a:r>
              <a:rPr lang="pt-BR" sz="2400" dirty="0"/>
              <a:t>Mais recente padrão de compressão de vídeo desenvolvido pela ISO-IEC e ITU-T</a:t>
            </a:r>
          </a:p>
          <a:p>
            <a:pPr algn="just"/>
            <a:r>
              <a:rPr lang="pt-BR" sz="2400" dirty="0"/>
              <a:t>Oferece mais de </a:t>
            </a:r>
            <a:r>
              <a:rPr lang="pt-BR" sz="2400" b="1" dirty="0"/>
              <a:t>50% de melhoria </a:t>
            </a:r>
            <a:r>
              <a:rPr lang="pt-BR" sz="2400" dirty="0"/>
              <a:t>na eficiência de compressão sobre seu antecessor H.264/AVC (</a:t>
            </a:r>
            <a:r>
              <a:rPr lang="pt-BR" sz="2400" dirty="0" err="1"/>
              <a:t>Advanced</a:t>
            </a:r>
            <a:r>
              <a:rPr lang="pt-BR" sz="2400" dirty="0"/>
              <a:t> </a:t>
            </a:r>
            <a:r>
              <a:rPr lang="pt-BR" sz="2400" dirty="0" err="1"/>
              <a:t>Video</a:t>
            </a:r>
            <a:r>
              <a:rPr lang="pt-BR" sz="2400" dirty="0"/>
              <a:t> </a:t>
            </a:r>
            <a:r>
              <a:rPr lang="pt-BR" sz="2400" dirty="0" err="1"/>
              <a:t>Coding</a:t>
            </a:r>
            <a:r>
              <a:rPr lang="pt-BR" sz="2400" dirty="0"/>
              <a:t>).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 smtClean="0">
                <a:solidFill>
                  <a:schemeClr val="bg1"/>
                </a:solidFill>
              </a:rPr>
              <a:t>HEVC </a:t>
            </a:r>
            <a:r>
              <a:rPr lang="pt-BR" sz="2800" b="1" dirty="0">
                <a:solidFill>
                  <a:schemeClr val="bg1"/>
                </a:solidFill>
              </a:rPr>
              <a:t>– </a:t>
            </a:r>
            <a:r>
              <a:rPr lang="pt-BR" sz="2800" dirty="0">
                <a:solidFill>
                  <a:schemeClr val="bg1"/>
                </a:solidFill>
              </a:rPr>
              <a:t>High </a:t>
            </a:r>
            <a:r>
              <a:rPr lang="pt-BR" sz="2800" dirty="0" err="1">
                <a:solidFill>
                  <a:schemeClr val="bg1"/>
                </a:solidFill>
              </a:rPr>
              <a:t>Efficiency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Video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Coding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2564904"/>
            <a:ext cx="8100000" cy="3600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314284" y="6290588"/>
            <a:ext cx="251543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latin typeface="NimbusRomNo9L"/>
              </a:rPr>
              <a:t>*Fonte</a:t>
            </a:r>
            <a:r>
              <a:rPr lang="pt-BR" sz="1600" b="1" dirty="0">
                <a:latin typeface="NimbusRomNo9L"/>
              </a:rPr>
              <a:t>: </a:t>
            </a:r>
            <a:r>
              <a:rPr lang="pt-BR" sz="1600" dirty="0">
                <a:latin typeface="NimbusRomNo9L"/>
              </a:rPr>
              <a:t>https://x265.com/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4</a:t>
            </a:fld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585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2000" y="764704"/>
            <a:ext cx="8640000" cy="5591646"/>
          </a:xfrm>
        </p:spPr>
        <p:txBody>
          <a:bodyPr>
            <a:normAutofit/>
          </a:bodyPr>
          <a:lstStyle/>
          <a:p>
            <a:pPr algn="just"/>
            <a:r>
              <a:rPr lang="pt-BR" sz="2400" b="1" dirty="0"/>
              <a:t>Problema</a:t>
            </a:r>
            <a:r>
              <a:rPr lang="pt-BR" sz="2400" dirty="0"/>
              <a:t>: O HEVC é entre 20% e 50% mais complexo que o H.264/AVC*</a:t>
            </a:r>
          </a:p>
          <a:p>
            <a:pPr lvl="1" algn="just"/>
            <a:r>
              <a:rPr lang="pt-BR" sz="2000" dirty="0"/>
              <a:t>Dificulta codificação em tempo real (+24 quadros/segundo) </a:t>
            </a:r>
          </a:p>
          <a:p>
            <a:pPr lvl="1" algn="just"/>
            <a:r>
              <a:rPr lang="pt-BR" sz="2000" dirty="0"/>
              <a:t>aumenta a energia consumida para codificar</a:t>
            </a:r>
          </a:p>
          <a:p>
            <a:pPr algn="just"/>
            <a:endParaRPr lang="pt-BR" sz="1800" dirty="0"/>
          </a:p>
          <a:p>
            <a:pPr algn="just"/>
            <a:r>
              <a:rPr lang="pt-BR" sz="2400" b="1" dirty="0"/>
              <a:t>Soluções possíveis:</a:t>
            </a:r>
          </a:p>
          <a:p>
            <a:pPr algn="just"/>
            <a:r>
              <a:rPr lang="pt-BR" sz="2400" dirty="0"/>
              <a:t>Implementações eficientes em software (exemplo: x265) – ainda não atingem codificação em tempo real</a:t>
            </a:r>
          </a:p>
          <a:p>
            <a:pPr marL="0" indent="0" algn="just">
              <a:buNone/>
            </a:pPr>
            <a:endParaRPr lang="pt-BR" sz="1800" dirty="0"/>
          </a:p>
          <a:p>
            <a:pPr algn="just"/>
            <a:r>
              <a:rPr lang="pt-BR" sz="2400" dirty="0"/>
              <a:t>Implementações de </a:t>
            </a:r>
            <a:r>
              <a:rPr lang="pt-BR" sz="2400" b="1" dirty="0"/>
              <a:t>aceleradores dedicados em hardware </a:t>
            </a:r>
            <a:r>
              <a:rPr lang="pt-BR" sz="2400" dirty="0"/>
              <a:t>– atingem alta performance com baixo custo energético comparado a </a:t>
            </a:r>
            <a:r>
              <a:rPr lang="pt-BR" sz="2400" dirty="0" err="1"/>
              <a:t>PPGs</a:t>
            </a:r>
            <a:r>
              <a:rPr lang="pt-BR" sz="2400" dirty="0"/>
              <a:t> </a:t>
            </a:r>
            <a:r>
              <a:rPr lang="pt-BR" sz="2400" b="1" dirty="0"/>
              <a:t>(foco deste trabalho)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HEVC – </a:t>
            </a:r>
            <a:r>
              <a:rPr lang="pt-BR" sz="2800" dirty="0">
                <a:solidFill>
                  <a:schemeClr val="bg1"/>
                </a:solidFill>
              </a:rPr>
              <a:t>High </a:t>
            </a:r>
            <a:r>
              <a:rPr lang="pt-BR" sz="2800" dirty="0" err="1">
                <a:solidFill>
                  <a:schemeClr val="bg1"/>
                </a:solidFill>
              </a:rPr>
              <a:t>Efficiency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Video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Coding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5</a:t>
            </a:fld>
            <a:endParaRPr lang="pt-BR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C09352B-768F-1E49-8880-A8AEEC21A0D6}"/>
              </a:ext>
            </a:extLst>
          </p:cNvPr>
          <p:cNvSpPr/>
          <p:nvPr/>
        </p:nvSpPr>
        <p:spPr>
          <a:xfrm>
            <a:off x="162000" y="5589240"/>
            <a:ext cx="8820000" cy="792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latin typeface="NimbusRomNo9L"/>
              </a:rPr>
              <a:t>*</a:t>
            </a:r>
            <a:r>
              <a:rPr lang="en-GB" sz="1600" b="1" dirty="0">
                <a:latin typeface="NimbusRomNo9L"/>
              </a:rPr>
              <a:t>Fonte</a:t>
            </a:r>
            <a:r>
              <a:rPr lang="en-GB" sz="1600" dirty="0">
                <a:latin typeface="NimbusRomNo9L"/>
              </a:rPr>
              <a:t>: VANNE, J. et al. Comparative rate-distortion-complexity analysis of HEVC and AVC video codecs. IEEE Transactions on Circuits and Systems for Video Technology, IEEE, v. 22, n. 12, p. 1885–1898, 2012.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637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HEVC – </a:t>
            </a:r>
            <a:r>
              <a:rPr lang="pt-BR" sz="2800" dirty="0">
                <a:solidFill>
                  <a:schemeClr val="bg1"/>
                </a:solidFill>
              </a:rPr>
              <a:t>High </a:t>
            </a:r>
            <a:r>
              <a:rPr lang="pt-BR" sz="2800" dirty="0" err="1">
                <a:solidFill>
                  <a:schemeClr val="bg1"/>
                </a:solidFill>
              </a:rPr>
              <a:t>Efficiency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Video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Coding</a:t>
            </a:r>
            <a:endParaRPr lang="pt-BR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/>
          </p:nvPr>
        </p:nvGraphicFramePr>
        <p:xfrm>
          <a:off x="179512" y="620688"/>
          <a:ext cx="8784976" cy="247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6</a:t>
            </a:fld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0727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HEVC – </a:t>
            </a:r>
            <a:r>
              <a:rPr lang="pt-BR" sz="2800" dirty="0">
                <a:solidFill>
                  <a:schemeClr val="bg1"/>
                </a:solidFill>
              </a:rPr>
              <a:t>High </a:t>
            </a:r>
            <a:r>
              <a:rPr lang="pt-BR" sz="2800" dirty="0" err="1">
                <a:solidFill>
                  <a:schemeClr val="bg1"/>
                </a:solidFill>
              </a:rPr>
              <a:t>Efficiency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Video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Coding</a:t>
            </a:r>
            <a:endParaRPr lang="pt-BR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395715792"/>
              </p:ext>
            </p:extLst>
          </p:nvPr>
        </p:nvGraphicFramePr>
        <p:xfrm>
          <a:off x="179512" y="620688"/>
          <a:ext cx="8784976" cy="247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7</a:t>
            </a:fld>
            <a:endParaRPr lang="pt-BR" sz="1600" dirty="0"/>
          </a:p>
        </p:txBody>
      </p:sp>
      <p:grpSp>
        <p:nvGrpSpPr>
          <p:cNvPr id="7" name="Grupo 19">
            <a:extLst>
              <a:ext uri="{FF2B5EF4-FFF2-40B4-BE49-F238E27FC236}">
                <a16:creationId xmlns="" xmlns:a16="http://schemas.microsoft.com/office/drawing/2014/main" id="{FCC2B4B4-1940-2041-806F-0F7122EC3436}"/>
              </a:ext>
            </a:extLst>
          </p:cNvPr>
          <p:cNvGrpSpPr/>
          <p:nvPr/>
        </p:nvGrpSpPr>
        <p:grpSpPr>
          <a:xfrm>
            <a:off x="25985" y="4567068"/>
            <a:ext cx="1440160" cy="1338804"/>
            <a:chOff x="755576" y="1230660"/>
            <a:chExt cx="1440160" cy="1338804"/>
          </a:xfrm>
        </p:grpSpPr>
        <p:pic>
          <p:nvPicPr>
            <p:cNvPr id="8" name="Picture 3">
              <a:extLst>
                <a:ext uri="{FF2B5EF4-FFF2-40B4-BE49-F238E27FC236}">
                  <a16:creationId xmlns="" xmlns:a16="http://schemas.microsoft.com/office/drawing/2014/main" id="{58D9E6DF-E21D-D242-8CF9-5D07C1AB4B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61741" y="1606362"/>
              <a:ext cx="906449" cy="963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CaixaDeTexto 21">
              <a:extLst>
                <a:ext uri="{FF2B5EF4-FFF2-40B4-BE49-F238E27FC236}">
                  <a16:creationId xmlns="" xmlns:a16="http://schemas.microsoft.com/office/drawing/2014/main" id="{EDFA20BC-DF1E-4B46-9F5A-2E709D3003A5}"/>
                </a:ext>
              </a:extLst>
            </p:cNvPr>
            <p:cNvSpPr txBox="1"/>
            <p:nvPr/>
          </p:nvSpPr>
          <p:spPr bwMode="auto">
            <a:xfrm>
              <a:off x="1528614" y="1230660"/>
              <a:ext cx="383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PT" sz="1400"/>
                <a:t>64</a:t>
              </a:r>
              <a:endParaRPr lang="en-US" sz="1400"/>
            </a:p>
          </p:txBody>
        </p:sp>
        <p:cxnSp>
          <p:nvCxnSpPr>
            <p:cNvPr id="10" name="Conexão recta unidireccional 22">
              <a:extLst>
                <a:ext uri="{FF2B5EF4-FFF2-40B4-BE49-F238E27FC236}">
                  <a16:creationId xmlns="" xmlns:a16="http://schemas.microsoft.com/office/drawing/2014/main" id="{6E1DB8EC-7504-074E-85A3-BBADB4E6BE52}"/>
                </a:ext>
              </a:extLst>
            </p:cNvPr>
            <p:cNvCxnSpPr/>
            <p:nvPr/>
          </p:nvCxnSpPr>
          <p:spPr>
            <a:xfrm>
              <a:off x="1259632" y="1484784"/>
              <a:ext cx="93610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23">
              <a:extLst>
                <a:ext uri="{FF2B5EF4-FFF2-40B4-BE49-F238E27FC236}">
                  <a16:creationId xmlns="" xmlns:a16="http://schemas.microsoft.com/office/drawing/2014/main" id="{21039802-FF24-4F44-A0F3-E98C162DCFF1}"/>
                </a:ext>
              </a:extLst>
            </p:cNvPr>
            <p:cNvSpPr txBox="1"/>
            <p:nvPr/>
          </p:nvSpPr>
          <p:spPr bwMode="auto">
            <a:xfrm>
              <a:off x="755576" y="1916832"/>
              <a:ext cx="3834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PT" sz="1400"/>
                <a:t>64</a:t>
              </a:r>
              <a:endParaRPr lang="en-US" sz="1400"/>
            </a:p>
          </p:txBody>
        </p:sp>
        <p:cxnSp>
          <p:nvCxnSpPr>
            <p:cNvPr id="12" name="Conexão recta unidireccional 24">
              <a:extLst>
                <a:ext uri="{FF2B5EF4-FFF2-40B4-BE49-F238E27FC236}">
                  <a16:creationId xmlns="" xmlns:a16="http://schemas.microsoft.com/office/drawing/2014/main" id="{C08AFD0A-34C5-F147-994C-F436BF9BF2C4}"/>
                </a:ext>
              </a:extLst>
            </p:cNvPr>
            <p:cNvCxnSpPr/>
            <p:nvPr/>
          </p:nvCxnSpPr>
          <p:spPr>
            <a:xfrm flipV="1">
              <a:off x="1115616" y="1628800"/>
              <a:ext cx="0" cy="93610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EFC9BC45-CE0E-E842-92A3-58FCFBEBBD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824000"/>
            <a:ext cx="1265491" cy="1224000"/>
          </a:xfrm>
          <a:prstGeom prst="rect">
            <a:avLst/>
          </a:prstGeom>
        </p:spPr>
      </p:pic>
      <p:sp>
        <p:nvSpPr>
          <p:cNvPr id="43" name="Right Arrow 42">
            <a:extLst>
              <a:ext uri="{FF2B5EF4-FFF2-40B4-BE49-F238E27FC236}">
                <a16:creationId xmlns="" xmlns:a16="http://schemas.microsoft.com/office/drawing/2014/main" id="{639C1509-80C4-7543-A651-A269316E59D9}"/>
              </a:ext>
            </a:extLst>
          </p:cNvPr>
          <p:cNvSpPr/>
          <p:nvPr/>
        </p:nvSpPr>
        <p:spPr>
          <a:xfrm>
            <a:off x="1691680" y="5157192"/>
            <a:ext cx="576064" cy="4983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Line Callout 2 44">
            <a:extLst>
              <a:ext uri="{FF2B5EF4-FFF2-40B4-BE49-F238E27FC236}">
                <a16:creationId xmlns="" xmlns:a16="http://schemas.microsoft.com/office/drawing/2014/main" id="{635C4FC5-FBD3-144C-A02B-4A4F440E4F8E}"/>
              </a:ext>
            </a:extLst>
          </p:cNvPr>
          <p:cNvSpPr/>
          <p:nvPr/>
        </p:nvSpPr>
        <p:spPr>
          <a:xfrm>
            <a:off x="141704" y="3145252"/>
            <a:ext cx="3705820" cy="1214445"/>
          </a:xfrm>
          <a:prstGeom prst="borderCallout2">
            <a:avLst>
              <a:gd name="adj1" fmla="val -8198"/>
              <a:gd name="adj2" fmla="val 32495"/>
              <a:gd name="adj3" fmla="val -28974"/>
              <a:gd name="adj4" fmla="val 27644"/>
              <a:gd name="adj5" fmla="val -57913"/>
              <a:gd name="adj6" fmla="val 27593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decide como cada região da imagem deve ser particionado para maximizar o desempenho da codificação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93A93EF2-2027-654C-BBD6-00DA2E604731}"/>
              </a:ext>
            </a:extLst>
          </p:cNvPr>
          <p:cNvSpPr/>
          <p:nvPr/>
        </p:nvSpPr>
        <p:spPr>
          <a:xfrm>
            <a:off x="6804488" y="4702264"/>
            <a:ext cx="2160000" cy="1463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73024C3-903B-EF48-A7FF-8EFD77EF64F1}"/>
              </a:ext>
            </a:extLst>
          </p:cNvPr>
          <p:cNvSpPr/>
          <p:nvPr/>
        </p:nvSpPr>
        <p:spPr>
          <a:xfrm>
            <a:off x="4266601" y="4698664"/>
            <a:ext cx="2160000" cy="1463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HEVC – </a:t>
            </a:r>
            <a:r>
              <a:rPr lang="pt-BR" sz="2800" dirty="0">
                <a:solidFill>
                  <a:schemeClr val="bg1"/>
                </a:solidFill>
              </a:rPr>
              <a:t>High </a:t>
            </a:r>
            <a:r>
              <a:rPr lang="pt-BR" sz="2800" dirty="0" err="1">
                <a:solidFill>
                  <a:schemeClr val="bg1"/>
                </a:solidFill>
              </a:rPr>
              <a:t>Efficiency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Video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Coding</a:t>
            </a:r>
            <a:endParaRPr lang="pt-BR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/>
          </p:nvPr>
        </p:nvGraphicFramePr>
        <p:xfrm>
          <a:off x="179512" y="620688"/>
          <a:ext cx="8784976" cy="247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8</a:t>
            </a:fld>
            <a:endParaRPr lang="pt-BR" sz="1600" dirty="0"/>
          </a:p>
        </p:txBody>
      </p:sp>
      <p:sp>
        <p:nvSpPr>
          <p:cNvPr id="45" name="Line Callout 2 44">
            <a:extLst>
              <a:ext uri="{FF2B5EF4-FFF2-40B4-BE49-F238E27FC236}">
                <a16:creationId xmlns="" xmlns:a16="http://schemas.microsoft.com/office/drawing/2014/main" id="{635C4FC5-FBD3-144C-A02B-4A4F440E4F8E}"/>
              </a:ext>
            </a:extLst>
          </p:cNvPr>
          <p:cNvSpPr/>
          <p:nvPr/>
        </p:nvSpPr>
        <p:spPr>
          <a:xfrm>
            <a:off x="179512" y="3609893"/>
            <a:ext cx="2939109" cy="1117141"/>
          </a:xfrm>
          <a:prstGeom prst="borderCallout2">
            <a:avLst>
              <a:gd name="adj1" fmla="val -6624"/>
              <a:gd name="adj2" fmla="val 61799"/>
              <a:gd name="adj3" fmla="val -36844"/>
              <a:gd name="adj4" fmla="val 86253"/>
              <a:gd name="adj5" fmla="val -97203"/>
              <a:gd name="adj6" fmla="val 91087"/>
            </a:avLst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dirty="0" err="1">
                <a:solidFill>
                  <a:schemeClr val="tx1"/>
                </a:solidFill>
              </a:rPr>
              <a:t>Intra</a:t>
            </a:r>
            <a:r>
              <a:rPr lang="pt-BR" sz="2000" b="1" dirty="0">
                <a:solidFill>
                  <a:schemeClr val="tx1"/>
                </a:solidFill>
              </a:rPr>
              <a:t>: </a:t>
            </a:r>
            <a:r>
              <a:rPr lang="pt-BR" sz="2000" dirty="0">
                <a:solidFill>
                  <a:schemeClr val="tx1"/>
                </a:solidFill>
              </a:rPr>
              <a:t>redução da redundância espacial  (texturas que se repetem)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9AAC164F-ABEE-9D4B-B4E2-E8E5D52F2D63}"/>
              </a:ext>
            </a:extLst>
          </p:cNvPr>
          <p:cNvSpPr txBox="1"/>
          <p:nvPr/>
        </p:nvSpPr>
        <p:spPr>
          <a:xfrm>
            <a:off x="974361" y="-3747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456A094-7A34-1E46-8FD3-8BAAF8FF6D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" r="7178"/>
          <a:stretch/>
        </p:blipFill>
        <p:spPr>
          <a:xfrm>
            <a:off x="663169" y="4919278"/>
            <a:ext cx="1728192" cy="1355576"/>
          </a:xfrm>
          <a:prstGeom prst="rect">
            <a:avLst/>
          </a:prstGeom>
        </p:spPr>
      </p:pic>
      <p:sp>
        <p:nvSpPr>
          <p:cNvPr id="17" name="Sun 16">
            <a:extLst>
              <a:ext uri="{FF2B5EF4-FFF2-40B4-BE49-F238E27FC236}">
                <a16:creationId xmlns="" xmlns:a16="http://schemas.microsoft.com/office/drawing/2014/main" id="{D900189D-B88E-8A4B-8BE1-BDEE3D099DD9}"/>
              </a:ext>
            </a:extLst>
          </p:cNvPr>
          <p:cNvSpPr/>
          <p:nvPr/>
        </p:nvSpPr>
        <p:spPr>
          <a:xfrm>
            <a:off x="4413239" y="4869343"/>
            <a:ext cx="576064" cy="523528"/>
          </a:xfrm>
          <a:prstGeom prst="sun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loud 19">
            <a:extLst>
              <a:ext uri="{FF2B5EF4-FFF2-40B4-BE49-F238E27FC236}">
                <a16:creationId xmlns="" xmlns:a16="http://schemas.microsoft.com/office/drawing/2014/main" id="{F03D7D51-4985-7741-914C-7E7999F8FB09}"/>
              </a:ext>
            </a:extLst>
          </p:cNvPr>
          <p:cNvSpPr/>
          <p:nvPr/>
        </p:nvSpPr>
        <p:spPr>
          <a:xfrm>
            <a:off x="5364088" y="5072791"/>
            <a:ext cx="676798" cy="36004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loud 25">
            <a:extLst>
              <a:ext uri="{FF2B5EF4-FFF2-40B4-BE49-F238E27FC236}">
                <a16:creationId xmlns="" xmlns:a16="http://schemas.microsoft.com/office/drawing/2014/main" id="{9DE373D6-B5CA-F945-9D58-84A41F243063}"/>
              </a:ext>
            </a:extLst>
          </p:cNvPr>
          <p:cNvSpPr/>
          <p:nvPr/>
        </p:nvSpPr>
        <p:spPr>
          <a:xfrm rot="11123997">
            <a:off x="4756115" y="5660791"/>
            <a:ext cx="489693" cy="25517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un 31">
            <a:extLst>
              <a:ext uri="{FF2B5EF4-FFF2-40B4-BE49-F238E27FC236}">
                <a16:creationId xmlns="" xmlns:a16="http://schemas.microsoft.com/office/drawing/2014/main" id="{EE6399F0-CB65-464F-A79B-B267C4D9A6EF}"/>
              </a:ext>
            </a:extLst>
          </p:cNvPr>
          <p:cNvSpPr/>
          <p:nvPr/>
        </p:nvSpPr>
        <p:spPr>
          <a:xfrm>
            <a:off x="6935071" y="4869343"/>
            <a:ext cx="576064" cy="523528"/>
          </a:xfrm>
          <a:prstGeom prst="sun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loud 32">
            <a:extLst>
              <a:ext uri="{FF2B5EF4-FFF2-40B4-BE49-F238E27FC236}">
                <a16:creationId xmlns="" xmlns:a16="http://schemas.microsoft.com/office/drawing/2014/main" id="{462112A2-2D7D-3E46-9A7D-9891417794FC}"/>
              </a:ext>
            </a:extLst>
          </p:cNvPr>
          <p:cNvSpPr/>
          <p:nvPr/>
        </p:nvSpPr>
        <p:spPr>
          <a:xfrm>
            <a:off x="8234799" y="5072791"/>
            <a:ext cx="676798" cy="36004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loud 33">
            <a:extLst>
              <a:ext uri="{FF2B5EF4-FFF2-40B4-BE49-F238E27FC236}">
                <a16:creationId xmlns="" xmlns:a16="http://schemas.microsoft.com/office/drawing/2014/main" id="{14568E4B-8899-BF49-B6BD-17A14B2341F7}"/>
              </a:ext>
            </a:extLst>
          </p:cNvPr>
          <p:cNvSpPr/>
          <p:nvPr/>
        </p:nvSpPr>
        <p:spPr>
          <a:xfrm rot="11123997">
            <a:off x="7277947" y="5660791"/>
            <a:ext cx="489693" cy="25517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>
            <a:extLst>
              <a:ext uri="{FF2B5EF4-FFF2-40B4-BE49-F238E27FC236}">
                <a16:creationId xmlns="" xmlns:a16="http://schemas.microsoft.com/office/drawing/2014/main" id="{55CA65F6-7630-7346-8B13-C51957A1D6A5}"/>
              </a:ext>
            </a:extLst>
          </p:cNvPr>
          <p:cNvSpPr/>
          <p:nvPr/>
        </p:nvSpPr>
        <p:spPr>
          <a:xfrm flipH="1">
            <a:off x="7956375" y="5250164"/>
            <a:ext cx="278423" cy="510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Line Callout 2 37">
            <a:extLst>
              <a:ext uri="{FF2B5EF4-FFF2-40B4-BE49-F238E27FC236}">
                <a16:creationId xmlns="" xmlns:a16="http://schemas.microsoft.com/office/drawing/2014/main" id="{6D2926B6-D648-2C4E-9ADE-0D51547F872C}"/>
              </a:ext>
            </a:extLst>
          </p:cNvPr>
          <p:cNvSpPr/>
          <p:nvPr/>
        </p:nvSpPr>
        <p:spPr>
          <a:xfrm>
            <a:off x="4338972" y="3239540"/>
            <a:ext cx="3689412" cy="1129136"/>
          </a:xfrm>
          <a:prstGeom prst="borderCallout2">
            <a:avLst>
              <a:gd name="adj1" fmla="val -9530"/>
              <a:gd name="adj2" fmla="val 4658"/>
              <a:gd name="adj3" fmla="val -26520"/>
              <a:gd name="adj4" fmla="val -7861"/>
              <a:gd name="adj5" fmla="val -68275"/>
              <a:gd name="adj6" fmla="val -10249"/>
            </a:avLst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000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I</a:t>
            </a:r>
            <a:r>
              <a:rPr lang="pt-BR" sz="2000" b="1" dirty="0" smtClean="0">
                <a:solidFill>
                  <a:schemeClr val="tx1"/>
                </a:solidFill>
              </a:rPr>
              <a:t>nter</a:t>
            </a:r>
            <a:r>
              <a:rPr lang="pt-BR" sz="2000" b="1" dirty="0">
                <a:solidFill>
                  <a:schemeClr val="tx1"/>
                </a:solidFill>
              </a:rPr>
              <a:t>: </a:t>
            </a:r>
            <a:r>
              <a:rPr lang="pt-BR" sz="2000" dirty="0">
                <a:solidFill>
                  <a:schemeClr val="tx1"/>
                </a:solidFill>
              </a:rPr>
              <a:t>redução de redundância temporal (zonas de baixo movimento)</a:t>
            </a:r>
          </a:p>
          <a:p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1F34F03-FB09-B340-84A4-EB2C830D2AFB}"/>
              </a:ext>
            </a:extLst>
          </p:cNvPr>
          <p:cNvSpPr txBox="1"/>
          <p:nvPr/>
        </p:nvSpPr>
        <p:spPr>
          <a:xfrm>
            <a:off x="4989303" y="6214529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quadro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C8125DC-BFCD-AE48-ADBE-C00D99165B1B}"/>
              </a:ext>
            </a:extLst>
          </p:cNvPr>
          <p:cNvSpPr txBox="1"/>
          <p:nvPr/>
        </p:nvSpPr>
        <p:spPr>
          <a:xfrm>
            <a:off x="7310535" y="6214529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quadro i+1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="" xmlns:a16="http://schemas.microsoft.com/office/drawing/2014/main" id="{DB96AD35-30CD-AD46-832D-2AFF2CBB3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907477"/>
              </p:ext>
            </p:extLst>
          </p:nvPr>
        </p:nvGraphicFramePr>
        <p:xfrm>
          <a:off x="4266601" y="4698664"/>
          <a:ext cx="216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794902943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434795940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2756572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284442903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81077927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131673703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76868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287040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81837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91439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="" xmlns:a16="http://schemas.microsoft.com/office/drawing/2014/main" id="{85A17F6C-B8B9-A049-B474-9A2A7E318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21777"/>
              </p:ext>
            </p:extLst>
          </p:nvPr>
        </p:nvGraphicFramePr>
        <p:xfrm>
          <a:off x="6788433" y="4698664"/>
          <a:ext cx="216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794902943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434795940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2756572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284442903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81077927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131673703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176868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287040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581837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5914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71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924B838-D3DC-0641-8B79-D2515DFAB8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93096"/>
            <a:ext cx="7685559" cy="2162537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rgbClr val="C00000"/>
          </a:solidFill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chemeClr val="bg1"/>
                </a:solidFill>
              </a:rPr>
              <a:t>HEVC – </a:t>
            </a:r>
            <a:r>
              <a:rPr lang="pt-BR" sz="2800" dirty="0">
                <a:solidFill>
                  <a:schemeClr val="bg1"/>
                </a:solidFill>
              </a:rPr>
              <a:t>High </a:t>
            </a:r>
            <a:r>
              <a:rPr lang="pt-BR" sz="2800" dirty="0" err="1">
                <a:solidFill>
                  <a:schemeClr val="bg1"/>
                </a:solidFill>
              </a:rPr>
              <a:t>Efficiency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Video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Coding</a:t>
            </a:r>
            <a:endParaRPr lang="pt-BR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/>
          </p:nvPr>
        </p:nvGraphicFramePr>
        <p:xfrm>
          <a:off x="179512" y="620688"/>
          <a:ext cx="8784976" cy="247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46C1-351D-411F-8339-2C87C6D0EC82}" type="slidenum">
              <a:rPr lang="pt-BR" sz="1600" smtClean="0"/>
              <a:t>9</a:t>
            </a:fld>
            <a:endParaRPr lang="pt-BR" sz="1600" dirty="0"/>
          </a:p>
        </p:txBody>
      </p:sp>
      <p:sp>
        <p:nvSpPr>
          <p:cNvPr id="45" name="Line Callout 2 44">
            <a:extLst>
              <a:ext uri="{FF2B5EF4-FFF2-40B4-BE49-F238E27FC236}">
                <a16:creationId xmlns="" xmlns:a16="http://schemas.microsoft.com/office/drawing/2014/main" id="{635C4FC5-FBD3-144C-A02B-4A4F440E4F8E}"/>
              </a:ext>
            </a:extLst>
          </p:cNvPr>
          <p:cNvSpPr/>
          <p:nvPr/>
        </p:nvSpPr>
        <p:spPr>
          <a:xfrm>
            <a:off x="2946549" y="2961034"/>
            <a:ext cx="4076402" cy="1214445"/>
          </a:xfrm>
          <a:prstGeom prst="borderCallout2">
            <a:avLst>
              <a:gd name="adj1" fmla="val -3769"/>
              <a:gd name="adj2" fmla="val 61040"/>
              <a:gd name="adj3" fmla="val -15687"/>
              <a:gd name="adj4" fmla="val 71672"/>
              <a:gd name="adj5" fmla="val -41673"/>
              <a:gd name="adj6" fmla="val 75902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transformadas</a:t>
            </a:r>
            <a:r>
              <a:rPr lang="pt-BR" dirty="0">
                <a:solidFill>
                  <a:schemeClr val="tx1"/>
                </a:solidFill>
              </a:rPr>
              <a:t> e </a:t>
            </a:r>
            <a:r>
              <a:rPr lang="pt-BR" b="1" dirty="0">
                <a:solidFill>
                  <a:schemeClr val="tx1"/>
                </a:solidFill>
              </a:rPr>
              <a:t>quantização</a:t>
            </a:r>
            <a:r>
              <a:rPr lang="pt-BR" dirty="0">
                <a:solidFill>
                  <a:schemeClr val="tx1"/>
                </a:solidFill>
              </a:rPr>
              <a:t> do </a:t>
            </a:r>
            <a:r>
              <a:rPr lang="pt-BR" b="1" dirty="0">
                <a:solidFill>
                  <a:schemeClr val="tx1"/>
                </a:solidFill>
              </a:rPr>
              <a:t>resíduo </a:t>
            </a:r>
            <a:r>
              <a:rPr lang="pt-BR" dirty="0">
                <a:solidFill>
                  <a:schemeClr val="tx1"/>
                </a:solidFill>
              </a:rPr>
              <a:t>para cortar informações pouco perceptíveis para o olho humano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F660DCB-7413-9A41-A2E3-009A087F4277}"/>
              </a:ext>
            </a:extLst>
          </p:cNvPr>
          <p:cNvSpPr txBox="1"/>
          <p:nvPr/>
        </p:nvSpPr>
        <p:spPr>
          <a:xfrm>
            <a:off x="827584" y="6443666"/>
            <a:ext cx="14715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bloco </a:t>
            </a:r>
            <a:r>
              <a:rPr lang="pt-BR" b="1" dirty="0"/>
              <a:t>original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CD6EF53-B752-8445-B316-F2F048708274}"/>
              </a:ext>
            </a:extLst>
          </p:cNvPr>
          <p:cNvSpPr txBox="1"/>
          <p:nvPr/>
        </p:nvSpPr>
        <p:spPr>
          <a:xfrm>
            <a:off x="3491880" y="6441674"/>
            <a:ext cx="1437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bloco </a:t>
            </a:r>
            <a:r>
              <a:rPr lang="pt-BR" b="1" dirty="0"/>
              <a:t>predito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F654D1F-60C7-2849-AFCE-791952543E93}"/>
              </a:ext>
            </a:extLst>
          </p:cNvPr>
          <p:cNvSpPr/>
          <p:nvPr/>
        </p:nvSpPr>
        <p:spPr>
          <a:xfrm>
            <a:off x="2699792" y="5296778"/>
            <a:ext cx="233323" cy="720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34128B2-2DF3-234B-83A8-5249AA1FBF6D}"/>
              </a:ext>
            </a:extLst>
          </p:cNvPr>
          <p:cNvSpPr/>
          <p:nvPr/>
        </p:nvSpPr>
        <p:spPr>
          <a:xfrm>
            <a:off x="5363322" y="5284826"/>
            <a:ext cx="233323" cy="654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638556D-27C7-E444-B24E-66C46F2E5AA3}"/>
              </a:ext>
            </a:extLst>
          </p:cNvPr>
          <p:cNvSpPr/>
          <p:nvPr/>
        </p:nvSpPr>
        <p:spPr>
          <a:xfrm>
            <a:off x="5363322" y="5437226"/>
            <a:ext cx="233323" cy="654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D91B7D9-9F71-EA4F-8615-B8C6001942D1}"/>
              </a:ext>
            </a:extLst>
          </p:cNvPr>
          <p:cNvSpPr txBox="1"/>
          <p:nvPr/>
        </p:nvSpPr>
        <p:spPr>
          <a:xfrm>
            <a:off x="6444208" y="6441674"/>
            <a:ext cx="8853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/>
              <a:t>resíduo</a:t>
            </a:r>
          </a:p>
        </p:txBody>
      </p:sp>
    </p:spTree>
    <p:extLst>
      <p:ext uri="{BB962C8B-B14F-4D97-AF65-F5344CB8AC3E}">
        <p14:creationId xmlns:p14="http://schemas.microsoft.com/office/powerpoint/2010/main" val="5317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1464</Words>
  <Application>Microsoft Office PowerPoint</Application>
  <PresentationFormat>Apresentação na tela (4:3)</PresentationFormat>
  <Paragraphs>200</Paragraphs>
  <Slides>25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Tema do Office</vt:lpstr>
      <vt:lpstr>Estimação de Movimento Fracionária para Codificadores HEVC em Sistemas Embarcados</vt:lpstr>
      <vt:lpstr>INTRODUÇÃO</vt:lpstr>
      <vt:lpstr>INTRODUÇÃO</vt:lpstr>
      <vt:lpstr>HEVC – High Efficiency Video Coding</vt:lpstr>
      <vt:lpstr>HEVC – High Efficiency Video Coding</vt:lpstr>
      <vt:lpstr>HEVC – High Efficiency Video Coding</vt:lpstr>
      <vt:lpstr>HEVC – High Efficiency Video Coding</vt:lpstr>
      <vt:lpstr>HEVC – High Efficiency Video Coding</vt:lpstr>
      <vt:lpstr>HEVC – High Efficiency Video Coding</vt:lpstr>
      <vt:lpstr>HEVC – High Efficiency Video Coding</vt:lpstr>
      <vt:lpstr>HEVC – High Efficiency Video Coding</vt:lpstr>
      <vt:lpstr>HEVC – High Efficiency Video Coding</vt:lpstr>
      <vt:lpstr>FME – Estimação de movimento fracionária</vt:lpstr>
      <vt:lpstr>FME – Estimação de movimento fracionária</vt:lpstr>
      <vt:lpstr>Soluções da Literatura</vt:lpstr>
      <vt:lpstr>Proposta de Projeto</vt:lpstr>
      <vt:lpstr>Obrigado! Perguntas?</vt:lpstr>
      <vt:lpstr>INTRODUÇÃO</vt:lpstr>
      <vt:lpstr>Decisão de Modo em Codificação de Vídeo</vt:lpstr>
      <vt:lpstr>IME – Estimativa de movimento inteiro</vt:lpstr>
      <vt:lpstr>FME – Estimativa de movimento fracionário</vt:lpstr>
      <vt:lpstr>Soluções da Literatura</vt:lpstr>
      <vt:lpstr>Soluções da Literatura</vt:lpstr>
      <vt:lpstr>Soluções da Literatura</vt:lpstr>
      <vt:lpstr>Conclusão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</dc:creator>
  <cp:lastModifiedBy>Rafael</cp:lastModifiedBy>
  <cp:revision>160</cp:revision>
  <dcterms:created xsi:type="dcterms:W3CDTF">2018-10-21T14:27:47Z</dcterms:created>
  <dcterms:modified xsi:type="dcterms:W3CDTF">2018-10-25T06:27:31Z</dcterms:modified>
</cp:coreProperties>
</file>